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notesMasterIdLst>
    <p:notesMasterId r:id="rId48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259" r:id="rId4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13"/>
  </p:normalViewPr>
  <p:slideViewPr>
    <p:cSldViewPr snapToGrid="0" snapToObjects="1">
      <p:cViewPr varScale="1">
        <p:scale>
          <a:sx n="40" d="100"/>
          <a:sy n="40" d="100"/>
        </p:scale>
        <p:origin x="12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E87BF7-E327-46E4-9465-C844D6854F3B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D32526-F02B-4325-B2C2-D875FBAB4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52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Cover general topics</a:t>
            </a:r>
          </a:p>
          <a:p>
            <a:r>
              <a:rPr lang="en-US" dirty="0"/>
              <a:t>Emphasize tax primary consideration</a:t>
            </a:r>
          </a:p>
          <a:p>
            <a:r>
              <a:rPr lang="en-US" dirty="0"/>
              <a:t>Discuss that change is possible</a:t>
            </a:r>
          </a:p>
          <a:p>
            <a:pPr marL="174708" indent="-174708">
              <a:buFontTx/>
              <a:buChar char="-"/>
            </a:pPr>
            <a:r>
              <a:rPr lang="en-US" dirty="0"/>
              <a:t>Conversion</a:t>
            </a:r>
          </a:p>
          <a:p>
            <a:pPr marL="174708" indent="-174708">
              <a:buFontTx/>
              <a:buChar char="-"/>
            </a:pPr>
            <a:r>
              <a:rPr lang="en-US" dirty="0"/>
              <a:t>Election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D55FD-33DE-4922-801E-38E775D8A6E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0487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 vocabulary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D55FD-33DE-4922-801E-38E775D8A6E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5215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 dirty="0"/>
              <a:t>Emphasis – self employment/employers</a:t>
            </a:r>
          </a:p>
          <a:p>
            <a:pPr>
              <a:buFontTx/>
              <a:buChar char="•"/>
            </a:pPr>
            <a:r>
              <a:rPr lang="en-US" altLang="en-US" dirty="0"/>
              <a:t> Explain employment taxes, FICA, etc.</a:t>
            </a:r>
          </a:p>
          <a:p>
            <a:pPr>
              <a:buFontTx/>
              <a:buChar char="•"/>
            </a:pPr>
            <a:r>
              <a:rPr lang="en-US" altLang="en-US" dirty="0"/>
              <a:t> Quarterly withholding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D55FD-33DE-4922-801E-38E775D8A6E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9796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 points in-depth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D55FD-33DE-4922-801E-38E775D8A6E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0788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 dirty="0"/>
              <a:t>Step back and discuss next steps</a:t>
            </a:r>
          </a:p>
          <a:p>
            <a:pPr>
              <a:buFontTx/>
              <a:buChar char="•"/>
            </a:pPr>
            <a:r>
              <a:rPr lang="en-US" altLang="en-US" dirty="0"/>
              <a:t> You have picked an entity – what’s next?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D55FD-33DE-4922-801E-38E775D8A6E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8738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 dirty="0"/>
              <a:t>We are going to talk about documents with emphasis on Articles and Member Control Agreements</a:t>
            </a:r>
          </a:p>
          <a:p>
            <a:pPr>
              <a:buFontTx/>
              <a:buChar char="•"/>
            </a:pPr>
            <a:r>
              <a:rPr lang="en-US" altLang="en-US" dirty="0"/>
              <a:t> If you know corps you know the rest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D55FD-33DE-4922-801E-38E775D8A6E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5757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Let’s bring pamphlet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D55FD-33DE-4922-801E-38E775D8A6E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0953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altLang="en-US" dirty="0"/>
              <a:t> 111 sets forth the requirements as well as how you opt in and out of statute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D55FD-33DE-4922-801E-38E775D8A6E7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0797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D55FD-33DE-4922-801E-38E775D8A6E7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805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 dirty="0"/>
              <a:t> KM to discuss concept of equity</a:t>
            </a:r>
          </a:p>
          <a:p>
            <a:pPr>
              <a:buFontTx/>
              <a:buChar char="•"/>
            </a:pPr>
            <a:r>
              <a:rPr lang="en-US" altLang="en-US" dirty="0"/>
              <a:t> Pie</a:t>
            </a:r>
          </a:p>
          <a:p>
            <a:pPr>
              <a:buFontTx/>
              <a:buChar char="•"/>
            </a:pPr>
            <a:r>
              <a:rPr lang="en-US" altLang="en-US" dirty="0"/>
              <a:t> How change it, etc.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D55FD-33DE-4922-801E-38E775D8A6E7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7322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 dirty="0"/>
              <a:t> KM to discuss concept of equity</a:t>
            </a:r>
          </a:p>
          <a:p>
            <a:pPr>
              <a:buFontTx/>
              <a:buChar char="•"/>
            </a:pPr>
            <a:r>
              <a:rPr lang="en-US" altLang="en-US" dirty="0"/>
              <a:t> Pie</a:t>
            </a:r>
          </a:p>
          <a:p>
            <a:pPr>
              <a:buFontTx/>
              <a:buChar char="•"/>
            </a:pPr>
            <a:r>
              <a:rPr lang="en-US" altLang="en-US" dirty="0"/>
              <a:t> How change it, etc.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D55FD-33DE-4922-801E-38E775D8A6E7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12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 dirty="0"/>
              <a:t> Explore what this means</a:t>
            </a:r>
          </a:p>
          <a:p>
            <a:pPr>
              <a:buFontTx/>
              <a:buChar char="•"/>
            </a:pPr>
            <a:r>
              <a:rPr lang="en-US" altLang="en-US" dirty="0"/>
              <a:t> Who pays the taxes?</a:t>
            </a:r>
          </a:p>
          <a:p>
            <a:pPr lvl="1">
              <a:buFont typeface="Courier New" pitchFamily="49" charset="0"/>
              <a:buChar char="-"/>
            </a:pPr>
            <a:r>
              <a:rPr lang="en-US" altLang="en-US" dirty="0"/>
              <a:t> Entity</a:t>
            </a:r>
          </a:p>
          <a:p>
            <a:pPr lvl="1">
              <a:buFont typeface="Courier New" pitchFamily="49" charset="0"/>
              <a:buChar char="-"/>
            </a:pPr>
            <a:r>
              <a:rPr lang="en-US" altLang="en-US" dirty="0"/>
              <a:t> Equity holders</a:t>
            </a:r>
          </a:p>
          <a:p>
            <a:pPr lvl="1">
              <a:buFont typeface="Courier New" pitchFamily="49" charset="0"/>
              <a:buChar char="-"/>
            </a:pPr>
            <a:r>
              <a:rPr lang="en-US" altLang="en-US" dirty="0"/>
              <a:t> Regardless, equity holders pay, just a matter of how much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D55FD-33DE-4922-801E-38E775D8A6E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0317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 dirty="0"/>
              <a:t>Talk about second class of stock issue</a:t>
            </a:r>
          </a:p>
          <a:p>
            <a:pPr>
              <a:buFontTx/>
              <a:buChar char="•"/>
            </a:pPr>
            <a:r>
              <a:rPr lang="en-US" altLang="en-US" dirty="0"/>
              <a:t> Incentive stock issues – concern is that the option may be exercised by an ineligible shareholder, or that the option creates a second class of stock</a:t>
            </a:r>
          </a:p>
          <a:p>
            <a:pPr>
              <a:buFontTx/>
              <a:buChar char="•"/>
            </a:pPr>
            <a:r>
              <a:rPr lang="en-US" altLang="en-US" dirty="0"/>
              <a:t>S Corp options will not be considered as creating a second class of stock unless they are substantially certain to be exercised and have a strike price that is substantially below the stock’s fair market value at the date the option is issued, transferred by an eligible shareholder to a person who is not an eligible shareholder, or materially modified. </a:t>
            </a:r>
          </a:p>
          <a:p>
            <a:pPr>
              <a:buFontTx/>
              <a:buChar char="•"/>
            </a:pPr>
            <a:r>
              <a:rPr lang="en-US" altLang="en-US" dirty="0"/>
              <a:t>options issued to employees or independent contractors in connection with the performance of services to the S corporation will never be treated as a second class of stock as long as the option is </a:t>
            </a:r>
            <a:r>
              <a:rPr lang="en-US" altLang="en-US" b="1" dirty="0"/>
              <a:t>nontransferable</a:t>
            </a:r>
            <a:r>
              <a:rPr lang="en-US" alt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D55FD-33DE-4922-801E-38E775D8A6E7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9467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D55FD-33DE-4922-801E-38E775D8A6E7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7686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 dirty="0"/>
              <a:t>Save for all entities</a:t>
            </a:r>
          </a:p>
          <a:p>
            <a:pPr>
              <a:buFontTx/>
              <a:buChar char="•"/>
            </a:pPr>
            <a:r>
              <a:rPr lang="en-US" altLang="en-US" dirty="0"/>
              <a:t> Good corporate governance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D55FD-33DE-4922-801E-38E775D8A6E7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0823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 dirty="0"/>
              <a:t>Save for all entities</a:t>
            </a:r>
          </a:p>
          <a:p>
            <a:pPr>
              <a:buFontTx/>
              <a:buChar char="•"/>
            </a:pPr>
            <a:r>
              <a:rPr lang="en-US" altLang="en-US" dirty="0"/>
              <a:t> Good corporate governance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D55FD-33DE-4922-801E-38E775D8A6E7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174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 dirty="0"/>
              <a:t>Unincorporated Options</a:t>
            </a:r>
          </a:p>
          <a:p>
            <a:pPr>
              <a:buFontTx/>
              <a:buChar char="•"/>
            </a:pPr>
            <a:r>
              <a:rPr lang="en-US" altLang="en-US" dirty="0"/>
              <a:t> Sale proprietorship</a:t>
            </a:r>
          </a:p>
          <a:p>
            <a:pPr lvl="1" indent="-226473">
              <a:buFont typeface="Courier New" pitchFamily="49" charset="0"/>
              <a:buChar char="-"/>
            </a:pPr>
            <a:r>
              <a:rPr lang="en-US" altLang="en-US" dirty="0"/>
              <a:t>What is it?</a:t>
            </a:r>
          </a:p>
          <a:p>
            <a:pPr lvl="1" indent="-226473">
              <a:buFont typeface="Courier New" pitchFamily="49" charset="0"/>
              <a:buChar char="-"/>
            </a:pPr>
            <a:r>
              <a:rPr lang="en-US" altLang="en-US" dirty="0"/>
              <a:t>Result from action not choice</a:t>
            </a:r>
          </a:p>
          <a:p>
            <a:pPr>
              <a:buFontTx/>
              <a:buChar char="•"/>
            </a:pPr>
            <a:r>
              <a:rPr lang="en-US" altLang="en-US" dirty="0"/>
              <a:t> As lawyers we face the fact that clients are in this situation</a:t>
            </a:r>
          </a:p>
          <a:p>
            <a:pPr>
              <a:buFontTx/>
              <a:buChar char="•"/>
            </a:pPr>
            <a:r>
              <a:rPr lang="en-US" altLang="en-US" dirty="0"/>
              <a:t> Incorporated entity we face tax choices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D55FD-33DE-4922-801E-38E775D8A6E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00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 dirty="0"/>
              <a:t>Explain what it is</a:t>
            </a:r>
          </a:p>
          <a:p>
            <a:pPr>
              <a:buFontTx/>
              <a:buChar char="•"/>
            </a:pPr>
            <a:r>
              <a:rPr lang="en-US" altLang="en-US" dirty="0"/>
              <a:t> Default situation</a:t>
            </a:r>
          </a:p>
          <a:p>
            <a:pPr>
              <a:buFontTx/>
              <a:buChar char="•"/>
            </a:pPr>
            <a:r>
              <a:rPr lang="en-US" altLang="en-US" dirty="0"/>
              <a:t> Don’t usually choose to be a GP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D55FD-33DE-4922-801E-38E775D8A6E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929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General legal concepts about GP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D55FD-33DE-4922-801E-38E775D8A6E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95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 dirty="0"/>
              <a:t>Going to cover the basic points for each entity</a:t>
            </a:r>
          </a:p>
          <a:p>
            <a:pPr>
              <a:buFontTx/>
              <a:buChar char="•"/>
            </a:pPr>
            <a:r>
              <a:rPr lang="en-US" altLang="en-US" dirty="0"/>
              <a:t> Emphasis:</a:t>
            </a:r>
          </a:p>
          <a:p>
            <a:pPr lvl="1">
              <a:buFont typeface="Courier New" pitchFamily="49" charset="0"/>
              <a:buChar char="-"/>
            </a:pPr>
            <a:r>
              <a:rPr lang="en-US" altLang="en-US" dirty="0"/>
              <a:t> Double tax</a:t>
            </a:r>
          </a:p>
          <a:p>
            <a:pPr lvl="1">
              <a:buFont typeface="Courier New" pitchFamily="49" charset="0"/>
              <a:buChar char="-"/>
            </a:pPr>
            <a:r>
              <a:rPr lang="en-US" altLang="en-US" dirty="0"/>
              <a:t> Who is taxed</a:t>
            </a:r>
          </a:p>
          <a:p>
            <a:pPr lvl="1">
              <a:buFont typeface="Courier New" pitchFamily="49" charset="0"/>
              <a:buChar char="-"/>
            </a:pPr>
            <a:r>
              <a:rPr lang="en-US" altLang="en-US" dirty="0"/>
              <a:t> Usually large public companies are C corps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D55FD-33DE-4922-801E-38E775D8A6E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0612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 dirty="0"/>
              <a:t>Emphasis:</a:t>
            </a:r>
          </a:p>
          <a:p>
            <a:pPr lvl="1">
              <a:buFont typeface="Courier New" pitchFamily="49" charset="0"/>
              <a:buChar char="-"/>
            </a:pPr>
            <a:r>
              <a:rPr lang="en-US" altLang="en-US" dirty="0"/>
              <a:t> One class</a:t>
            </a:r>
          </a:p>
          <a:p>
            <a:pPr lvl="1">
              <a:buFont typeface="Courier New" pitchFamily="49" charset="0"/>
              <a:buChar char="-"/>
            </a:pPr>
            <a:r>
              <a:rPr lang="en-US" altLang="en-US" dirty="0"/>
              <a:t> Limitations on # of shareholders - 100</a:t>
            </a:r>
          </a:p>
          <a:p>
            <a:pPr lvl="1">
              <a:buFont typeface="Courier New" pitchFamily="49" charset="0"/>
              <a:buChar char="-"/>
            </a:pPr>
            <a:r>
              <a:rPr lang="en-US" altLang="en-US" dirty="0"/>
              <a:t> How count # of shareholders – families count as 1 shareholder (H, W, kids, and any lineal descendant of the common ancestor and 6 generations forward)</a:t>
            </a:r>
          </a:p>
          <a:p>
            <a:pPr lvl="1">
              <a:buFont typeface="Courier New" pitchFamily="49" charset="0"/>
              <a:buChar char="-"/>
            </a:pPr>
            <a:r>
              <a:rPr lang="en-US" altLang="en-US" dirty="0"/>
              <a:t> Eligibility –who can be a shareholder (individuals, estates, trusts, voting trusts, QSST,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D55FD-33DE-4922-801E-38E775D8A6E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598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 dirty="0"/>
              <a:t>legacy entity</a:t>
            </a:r>
          </a:p>
          <a:p>
            <a:pPr>
              <a:buFontTx/>
              <a:buChar char="•"/>
            </a:pPr>
            <a:r>
              <a:rPr lang="en-US" altLang="en-US" dirty="0"/>
              <a:t> Not as popular with the advent of a LLC</a:t>
            </a:r>
          </a:p>
          <a:p>
            <a:pPr>
              <a:buFontTx/>
              <a:buChar char="•"/>
            </a:pPr>
            <a:r>
              <a:rPr lang="en-US" altLang="en-US" dirty="0"/>
              <a:t> 704(b) allocation discuss – can allocate income and loss other than pro rata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D55FD-33DE-4922-801E-38E775D8A6E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9837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 dirty="0"/>
              <a:t>Discuss taxation</a:t>
            </a:r>
          </a:p>
          <a:p>
            <a:pPr>
              <a:buFontTx/>
              <a:buChar char="•"/>
            </a:pPr>
            <a:r>
              <a:rPr lang="en-US" altLang="en-US" dirty="0"/>
              <a:t> Discuss complexity of classes of units – priority of allocations, voting, non voting, liquidation preferences</a:t>
            </a:r>
          </a:p>
          <a:p>
            <a:pPr>
              <a:buFontTx/>
              <a:buChar char="•"/>
            </a:pPr>
            <a:r>
              <a:rPr lang="en-US" altLang="en-US" dirty="0"/>
              <a:t> Discuss freedom of structuring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D55FD-33DE-4922-801E-38E775D8A6E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257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569E-1668-2B4B-8B5F-BACF1334CB74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946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F3D0-B3B1-6F4E-8D08-0330EB2050A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8B76A888-469B-CA4E-9087-9E913AFB48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8200" y="136524"/>
            <a:ext cx="561415" cy="50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62959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569E-1668-2B4B-8B5F-BACF1334CB74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146911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F3D0-B3B1-6F4E-8D08-0330EB2050AF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C62CB68F-831F-9A46-9773-EB7DBAE17F3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8200" y="136524"/>
            <a:ext cx="561415" cy="50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0122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569E-1668-2B4B-8B5F-BACF1334CB74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146911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F3D0-B3B1-6F4E-8D08-0330EB205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271067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569E-1668-2B4B-8B5F-BACF1334CB74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146911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F3D0-B3B1-6F4E-8D08-0330EB2050A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0AF6A3C6-6FEA-CB41-A5D6-191B17DCF8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8200" y="136524"/>
            <a:ext cx="561415" cy="50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007073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569E-1668-2B4B-8B5F-BACF1334CB74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146911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F3D0-B3B1-6F4E-8D08-0330EB2050A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DCE2D300-13DB-754B-B5C3-AFB421CE322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8200" y="136524"/>
            <a:ext cx="561415" cy="50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63220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569E-1668-2B4B-8B5F-BACF1334CB74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146911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F3D0-B3B1-6F4E-8D08-0330EB2050AF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A close - up of a logo&#10;&#10;Description automatically generated with low confidence">
            <a:extLst>
              <a:ext uri="{FF2B5EF4-FFF2-40B4-BE49-F238E27FC236}">
                <a16:creationId xmlns:a16="http://schemas.microsoft.com/office/drawing/2014/main" id="{551F5A97-5FCD-E747-A403-93697FE5BC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172532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569E-1668-2B4B-8B5F-BACF1334CB74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49" y="6356351"/>
            <a:ext cx="308946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F3D0-B3B1-6F4E-8D08-0330EB2050A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24FA7FCC-126D-CC41-8617-9FF4EA016B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8200" y="136524"/>
            <a:ext cx="561415" cy="50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589988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569E-1668-2B4B-8B5F-BACF1334CB74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146911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F3D0-B3B1-6F4E-8D08-0330EB2050A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Icon&#10;&#10;Description automatically generated with low confidence">
            <a:extLst>
              <a:ext uri="{FF2B5EF4-FFF2-40B4-BE49-F238E27FC236}">
                <a16:creationId xmlns:a16="http://schemas.microsoft.com/office/drawing/2014/main" id="{F1135ED3-9D5F-F24B-B241-8DB4F5C64F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69395" y="290833"/>
            <a:ext cx="5057334" cy="115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829075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2">
    <p:bg>
      <p:bgPr>
        <a:gradFill>
          <a:gsLst>
            <a:gs pos="100000">
              <a:schemeClr val="bg1"/>
            </a:gs>
            <a:gs pos="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569E-1668-2B4B-8B5F-BACF1334CB74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F3D0-B3B1-6F4E-8D08-0330EB2050AF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 descr="Icon&#10;&#10;Description automatically generated">
            <a:extLst>
              <a:ext uri="{FF2B5EF4-FFF2-40B4-BE49-F238E27FC236}">
                <a16:creationId xmlns:a16="http://schemas.microsoft.com/office/drawing/2014/main" id="{2D699D27-8931-F749-9D64-64DD5B59E8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23282" y="595135"/>
            <a:ext cx="1887912" cy="1695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9794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le 3">
    <p:bg>
      <p:bgPr>
        <a:gradFill>
          <a:gsLst>
            <a:gs pos="100000">
              <a:schemeClr val="accent2"/>
            </a:gs>
            <a:gs pos="0">
              <a:schemeClr val="accent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30DC26F-60D9-D14B-AFFB-873AD1820493}"/>
              </a:ext>
            </a:extLst>
          </p:cNvPr>
          <p:cNvSpPr/>
          <p:nvPr userDrawn="1"/>
        </p:nvSpPr>
        <p:spPr>
          <a:xfrm>
            <a:off x="0" y="416860"/>
            <a:ext cx="9144000" cy="2111188"/>
          </a:xfrm>
          <a:prstGeom prst="rect">
            <a:avLst/>
          </a:prstGeom>
          <a:solidFill>
            <a:schemeClr val="tx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569E-1668-2B4B-8B5F-BACF1334CB74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946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F3D0-B3B1-6F4E-8D08-0330EB2050A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D86EF493-AC80-2043-8E1C-B3B7DB74A2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23282" y="595135"/>
            <a:ext cx="1887912" cy="1695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6387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0"/>
            <a:ext cx="4572000" cy="685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C380B402-8F28-FE49-95E4-7BC0E370DF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8200" y="136524"/>
            <a:ext cx="561415" cy="504288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20FAE218-4D5C-8845-8529-2E47C47490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5085" y="1128085"/>
            <a:ext cx="4041843" cy="3293994"/>
          </a:xfrm>
        </p:spPr>
        <p:txBody>
          <a:bodyPr>
            <a:normAutofit fontScale="90000"/>
          </a:bodyPr>
          <a:lstStyle/>
          <a:p>
            <a:pPr algn="l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56B34CDF-F6BC-2A44-A12B-89DB63B8CB9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4805085" y="4422079"/>
            <a:ext cx="4041842" cy="1147863"/>
          </a:xfrm>
        </p:spPr>
        <p:txBody>
          <a:bodyPr anchor="ctr">
            <a:normAutofit/>
          </a:bodyPr>
          <a:lstStyle>
            <a:lvl1pPr>
              <a:buNone/>
              <a:defRPr/>
            </a:lvl1pPr>
          </a:lstStyle>
          <a:p>
            <a:pPr algn="l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276846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_2">
    <p:bg>
      <p:bgPr>
        <a:gradFill>
          <a:gsLst>
            <a:gs pos="100000">
              <a:schemeClr val="bg1"/>
            </a:gs>
            <a:gs pos="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0659" y="3106985"/>
            <a:ext cx="5404317" cy="983359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569E-1668-2B4B-8B5F-BACF1334CB74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F3D0-B3B1-6F4E-8D08-0330EB2050AF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 descr="Icon&#10;&#10;Description automatically generated">
            <a:extLst>
              <a:ext uri="{FF2B5EF4-FFF2-40B4-BE49-F238E27FC236}">
                <a16:creationId xmlns:a16="http://schemas.microsoft.com/office/drawing/2014/main" id="{2D699D27-8931-F749-9D64-64DD5B59E8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50826" y="3027320"/>
            <a:ext cx="894365" cy="803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9424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569E-1668-2B4B-8B5F-BACF1334CB74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146911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F3D0-B3B1-6F4E-8D08-0330EB2050A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C380B402-8F28-FE49-95E4-7BC0E370DF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8200" y="136524"/>
            <a:ext cx="561415" cy="50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765935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569E-1668-2B4B-8B5F-BACF1334CB74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146911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F3D0-B3B1-6F4E-8D08-0330EB2050AF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97308886-61FC-3F4A-A789-B13CE71F0F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8200" y="136524"/>
            <a:ext cx="561415" cy="50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59309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3569E-1668-2B4B-8B5F-BACF1334CB74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FF3D0-B3B1-6F4E-8D08-0330EB205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25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63" r:id="rId3"/>
    <p:sldLayoutId id="2147483670" r:id="rId4"/>
    <p:sldLayoutId id="2147483671" r:id="rId5"/>
    <p:sldLayoutId id="2147483674" r:id="rId6"/>
    <p:sldLayoutId id="2147483672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3" r:id="rId14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venir Book" panose="0200050302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>
              <a:lumMod val="25000"/>
            </a:schemeClr>
          </a:solidFill>
          <a:latin typeface="Garamond" panose="020204040303010108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2"/>
          </a:solidFill>
          <a:latin typeface="Garamond" panose="020204040303010108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Garamond" panose="020204040303010108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25000"/>
            </a:schemeClr>
          </a:solidFill>
          <a:latin typeface="Garamond" panose="020204040303010108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Garamond" panose="020204040303010108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visenlegal.com/team/kimberly-lowe/" TargetMode="Externa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78AFA-0C4A-4FEC-83CB-36C70E53B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501" y="2268536"/>
            <a:ext cx="7886700" cy="1433382"/>
          </a:xfrm>
        </p:spPr>
        <p:txBody>
          <a:bodyPr>
            <a:noAutofit/>
          </a:bodyPr>
          <a:lstStyle/>
          <a:p>
            <a:pPr algn="ctr"/>
            <a:r>
              <a:rPr lang="en-US" sz="3300" dirty="0">
                <a:latin typeface="Book Antiqua" panose="02040602050305030304" pitchFamily="18" charset="0"/>
              </a:rPr>
              <a:t>What Every Lawyer Needs to Know  About Selecting and Forming Entities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829E83-A3FE-4044-8076-A5620F123F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80564" y="3916312"/>
            <a:ext cx="4384965" cy="1500187"/>
          </a:xfrm>
        </p:spPr>
        <p:txBody>
          <a:bodyPr>
            <a:normAutofit fontScale="92500" lnSpcReduction="20000"/>
          </a:bodyPr>
          <a:lstStyle/>
          <a:p>
            <a:pPr algn="ctr"/>
            <a:endParaRPr lang="en-US" sz="3000" b="1" dirty="0">
              <a:latin typeface="Book Antiqua" panose="02040602050305030304" pitchFamily="18" charset="0"/>
            </a:endParaRPr>
          </a:p>
          <a:p>
            <a:pPr algn="ctr"/>
            <a:r>
              <a:rPr lang="en-US" sz="3000" b="1" dirty="0">
                <a:latin typeface="Book Antiqua" panose="02040602050305030304" pitchFamily="18" charset="0"/>
              </a:rPr>
              <a:t>Kimberly A. Lowe</a:t>
            </a:r>
          </a:p>
          <a:p>
            <a:pPr algn="ctr"/>
            <a:r>
              <a:rPr lang="en-US" sz="1500" b="1" dirty="0">
                <a:latin typeface="Book Antiqua" panose="02040602050305030304" pitchFamily="18" charset="0"/>
                <a:hlinkClick r:id="rId2"/>
              </a:rPr>
              <a:t>https://www.avisenlegal.com/team/kimberly-lowe/</a:t>
            </a:r>
            <a:r>
              <a:rPr lang="en-US" sz="1500" b="1" dirty="0">
                <a:latin typeface="Book Antiqua" panose="02040602050305030304" pitchFamily="18" charset="0"/>
              </a:rPr>
              <a:t> </a:t>
            </a:r>
          </a:p>
          <a:p>
            <a:pPr algn="ctr"/>
            <a:r>
              <a:rPr lang="en-US" sz="1500" b="1" dirty="0">
                <a:latin typeface="Book Antiqua" panose="02040602050305030304" pitchFamily="18" charset="0"/>
              </a:rPr>
              <a:t>January 22,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E23B0A-1AC9-423E-9EC4-623F6CD5F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0917-0341-408F-B5F1-B44C99AF2E9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665381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A5886-6685-47D5-A194-93DAD72F3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 Antiqua" panose="020406020503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 Corporations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3A475-35E5-4D9C-9F62-8A346D336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altLang="en-US" sz="2400" dirty="0">
                <a:latin typeface="Book Antiqua" panose="02040602050305030304" pitchFamily="18" charset="0"/>
              </a:rPr>
              <a:t>State Law Corporation</a:t>
            </a:r>
          </a:p>
          <a:p>
            <a:pPr marL="457200" indent="-457200">
              <a:lnSpc>
                <a:spcPct val="80000"/>
              </a:lnSpc>
              <a:buFont typeface="Locator Light" pitchFamily="2" charset="0"/>
              <a:buNone/>
            </a:pPr>
            <a:r>
              <a:rPr lang="en-US" altLang="en-US" sz="1600" dirty="0">
                <a:latin typeface="Book Antiqua" panose="02040602050305030304" pitchFamily="18" charset="0"/>
                <a:sym typeface="Symbol" pitchFamily="18" charset="2"/>
              </a:rPr>
              <a:t>		</a:t>
            </a:r>
            <a:r>
              <a:rPr lang="en-US" altLang="en-US" sz="1600" dirty="0">
                <a:latin typeface="Book Antiqua" panose="02040602050305030304" pitchFamily="18" charset="0"/>
              </a:rPr>
              <a:t>Business corporations – MN Stat.</a:t>
            </a:r>
            <a:r>
              <a:rPr lang="en-US" altLang="en-US" sz="1600" dirty="0">
                <a:latin typeface="Book Antiqua" panose="02040602050305030304" pitchFamily="18" charset="0"/>
                <a:cs typeface="Times New Roman" pitchFamily="18" charset="0"/>
              </a:rPr>
              <a:t>§</a:t>
            </a:r>
            <a:r>
              <a:rPr lang="en-US" altLang="en-US" sz="1600" dirty="0">
                <a:latin typeface="Book Antiqua" panose="02040602050305030304" pitchFamily="18" charset="0"/>
              </a:rPr>
              <a:t>302A</a:t>
            </a:r>
          </a:p>
          <a:p>
            <a:pPr marL="457200" indent="-457200">
              <a:lnSpc>
                <a:spcPct val="80000"/>
              </a:lnSpc>
              <a:buFont typeface="Locator Light" pitchFamily="2" charset="0"/>
              <a:buNone/>
            </a:pPr>
            <a:r>
              <a:rPr lang="en-US" altLang="en-US" sz="1600" dirty="0">
                <a:latin typeface="Book Antiqua" panose="02040602050305030304" pitchFamily="18" charset="0"/>
                <a:sym typeface="Symbol" pitchFamily="18" charset="2"/>
              </a:rPr>
              <a:t>		</a:t>
            </a:r>
            <a:r>
              <a:rPr lang="en-US" altLang="en-US" sz="1600" dirty="0">
                <a:latin typeface="Book Antiqua" panose="02040602050305030304" pitchFamily="18" charset="0"/>
              </a:rPr>
              <a:t>Nonprofit corporations – MN Stat.</a:t>
            </a:r>
            <a:r>
              <a:rPr lang="en-US" altLang="en-US" sz="1600" dirty="0">
                <a:latin typeface="Book Antiqua" panose="02040602050305030304" pitchFamily="18" charset="0"/>
                <a:cs typeface="Times New Roman" pitchFamily="18" charset="0"/>
              </a:rPr>
              <a:t>§</a:t>
            </a:r>
            <a:r>
              <a:rPr lang="en-US" altLang="en-US" sz="1600" dirty="0">
                <a:latin typeface="Book Antiqua" panose="02040602050305030304" pitchFamily="18" charset="0"/>
              </a:rPr>
              <a:t>317A</a:t>
            </a:r>
          </a:p>
          <a:p>
            <a:pPr marL="457200" indent="-457200">
              <a:lnSpc>
                <a:spcPct val="80000"/>
              </a:lnSpc>
              <a:buFont typeface="Locator Light" pitchFamily="2" charset="0"/>
              <a:buNone/>
            </a:pPr>
            <a:r>
              <a:rPr lang="en-US" altLang="en-US" sz="1600" dirty="0">
                <a:latin typeface="Book Antiqua" panose="02040602050305030304" pitchFamily="18" charset="0"/>
                <a:sym typeface="Symbol" pitchFamily="18" charset="2"/>
              </a:rPr>
              <a:t>		</a:t>
            </a:r>
            <a:r>
              <a:rPr lang="en-US" altLang="en-US" sz="1600" dirty="0">
                <a:latin typeface="Book Antiqua" panose="02040602050305030304" pitchFamily="18" charset="0"/>
              </a:rPr>
              <a:t>Professional Firms – MN Stat.</a:t>
            </a:r>
            <a:r>
              <a:rPr lang="en-US" altLang="en-US" sz="1600" dirty="0">
                <a:latin typeface="Book Antiqua" panose="02040602050305030304" pitchFamily="18" charset="0"/>
                <a:cs typeface="Times New Roman" pitchFamily="18" charset="0"/>
              </a:rPr>
              <a:t>§</a:t>
            </a:r>
            <a:r>
              <a:rPr lang="en-US" altLang="en-US" sz="1600" dirty="0">
                <a:latin typeface="Book Antiqua" panose="02040602050305030304" pitchFamily="18" charset="0"/>
              </a:rPr>
              <a:t>319B</a:t>
            </a:r>
          </a:p>
          <a:p>
            <a:pPr marL="457200" indent="-457200">
              <a:lnSpc>
                <a:spcPct val="80000"/>
              </a:lnSpc>
              <a:buFontTx/>
              <a:buAutoNum type="arabicPeriod" startAt="2"/>
            </a:pPr>
            <a:r>
              <a:rPr lang="en-US" altLang="en-US" sz="2400" dirty="0">
                <a:latin typeface="Book Antiqua" panose="02040602050305030304" pitchFamily="18" charset="0"/>
              </a:rPr>
              <a:t>Limited Liability to Shareholders and Officers and Directors</a:t>
            </a:r>
          </a:p>
          <a:p>
            <a:pPr marL="457200" indent="-457200">
              <a:lnSpc>
                <a:spcPct val="80000"/>
              </a:lnSpc>
              <a:buFontTx/>
              <a:buAutoNum type="arabicPeriod" startAt="2"/>
            </a:pPr>
            <a:r>
              <a:rPr lang="en-US" altLang="en-US" sz="2400" dirty="0">
                <a:latin typeface="Book Antiqua" panose="02040602050305030304" pitchFamily="18" charset="0"/>
              </a:rPr>
              <a:t>No Corporate Tax on Profits; Shareholder Level Tax Only; Pro Rata Distribution of Income or Losses</a:t>
            </a:r>
          </a:p>
          <a:p>
            <a:pPr marL="457200" indent="-457200">
              <a:lnSpc>
                <a:spcPct val="80000"/>
              </a:lnSpc>
              <a:buFontTx/>
              <a:buAutoNum type="arabicPeriod" startAt="2"/>
            </a:pPr>
            <a:r>
              <a:rPr lang="en-US" altLang="en-US" sz="2400" dirty="0">
                <a:latin typeface="Book Antiqua" panose="02040602050305030304" pitchFamily="18" charset="0"/>
              </a:rPr>
              <a:t>Only 1 Class of Stock </a:t>
            </a:r>
            <a:r>
              <a:rPr lang="en-US" altLang="en-US" sz="1200" dirty="0">
                <a:latin typeface="Book Antiqua" panose="02040602050305030304" pitchFamily="18" charset="0"/>
              </a:rPr>
              <a:t>(voting and nonvoting is ok)</a:t>
            </a:r>
          </a:p>
          <a:p>
            <a:pPr marL="457200" indent="-457200">
              <a:lnSpc>
                <a:spcPct val="80000"/>
              </a:lnSpc>
              <a:buFontTx/>
              <a:buAutoNum type="arabicPeriod" startAt="2"/>
            </a:pPr>
            <a:r>
              <a:rPr lang="en-US" altLang="en-US" sz="2400" dirty="0">
                <a:latin typeface="Book Antiqua" panose="02040602050305030304" pitchFamily="18" charset="0"/>
              </a:rPr>
              <a:t>No More than 100 Shareholders</a:t>
            </a:r>
            <a:endParaRPr lang="en-US" altLang="en-US" sz="1600" dirty="0">
              <a:latin typeface="Book Antiqua" panose="02040602050305030304" pitchFamily="18" charset="0"/>
            </a:endParaRPr>
          </a:p>
          <a:p>
            <a:pPr marL="457200" indent="-457200">
              <a:lnSpc>
                <a:spcPct val="80000"/>
              </a:lnSpc>
              <a:buFontTx/>
              <a:buAutoNum type="arabicPeriod" startAt="2"/>
            </a:pPr>
            <a:r>
              <a:rPr lang="en-US" altLang="en-US" sz="2400" dirty="0">
                <a:latin typeface="Book Antiqua" panose="02040602050305030304" pitchFamily="18" charset="0"/>
              </a:rPr>
              <a:t>Eligible Shareholders - Only Certain Individuals </a:t>
            </a:r>
            <a:r>
              <a:rPr lang="en-US" altLang="en-US" sz="1200" dirty="0">
                <a:latin typeface="Book Antiqua" panose="02040602050305030304" pitchFamily="18" charset="0"/>
              </a:rPr>
              <a:t>(e.g., individuals that are U.S. citizens or U.S. residents, certain grantor trusts)</a:t>
            </a:r>
            <a:endParaRPr lang="en-US" altLang="en-US" sz="1600" dirty="0">
              <a:latin typeface="Book Antiqua" panose="02040602050305030304" pitchFamily="18" charset="0"/>
              <a:sym typeface="Symbol" pitchFamily="18" charset="2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8A606D-06B9-4A51-A663-28F2A07B4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0917-0341-408F-B5F1-B44C99AF2E9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614849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09347-9701-44D0-8EFC-BCEE88EF4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latin typeface="Book Antiqua" panose="020406020503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Domestic LP, LLP, LLLP (Not Used Often)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C4DD4-3F0D-4199-B89F-EF3A84B3C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altLang="en-US" sz="2000" dirty="0">
                <a:latin typeface="Book Antiqua" panose="02040602050305030304" pitchFamily="18" charset="0"/>
              </a:rPr>
              <a:t>State Law “Entity”</a:t>
            </a:r>
          </a:p>
          <a:p>
            <a:pPr marL="457200" indent="-457200">
              <a:lnSpc>
                <a:spcPct val="80000"/>
              </a:lnSpc>
              <a:buFont typeface="Locator Light" pitchFamily="2" charset="0"/>
              <a:buNone/>
            </a:pPr>
            <a:r>
              <a:rPr lang="en-US" altLang="en-US" sz="1800" dirty="0">
                <a:latin typeface="Book Antiqua" panose="02040602050305030304" pitchFamily="18" charset="0"/>
                <a:sym typeface="Symbol" pitchFamily="18" charset="2"/>
              </a:rPr>
              <a:t>	</a:t>
            </a:r>
            <a:r>
              <a:rPr lang="en-US" altLang="en-US" sz="2000" dirty="0">
                <a:latin typeface="Book Antiqua" panose="02040602050305030304" pitchFamily="18" charset="0"/>
                <a:sym typeface="Symbol" pitchFamily="18" charset="2"/>
              </a:rPr>
              <a:t>	General and Limited Liability Partnerships </a:t>
            </a:r>
            <a:r>
              <a:rPr lang="en-US" altLang="en-US" sz="2000" dirty="0">
                <a:latin typeface="Book Antiqua" panose="02040602050305030304" pitchFamily="18" charset="0"/>
              </a:rPr>
              <a:t>–</a:t>
            </a:r>
            <a:r>
              <a:rPr lang="en-US" altLang="en-US" sz="2000" dirty="0">
                <a:latin typeface="Book Antiqua" panose="02040602050305030304" pitchFamily="18" charset="0"/>
                <a:sym typeface="Symbol" pitchFamily="18" charset="2"/>
              </a:rPr>
              <a:t> </a:t>
            </a:r>
            <a:r>
              <a:rPr lang="en-US" altLang="en-US" sz="2000" dirty="0">
                <a:latin typeface="Book Antiqua" panose="02040602050305030304" pitchFamily="18" charset="0"/>
              </a:rPr>
              <a:t>MN Stat.</a:t>
            </a:r>
            <a:r>
              <a:rPr lang="en-US" altLang="en-US" sz="2000" dirty="0">
                <a:latin typeface="Book Antiqua" panose="02040602050305030304" pitchFamily="18" charset="0"/>
                <a:cs typeface="Times New Roman" pitchFamily="18" charset="0"/>
              </a:rPr>
              <a:t>§</a:t>
            </a:r>
            <a:r>
              <a:rPr lang="en-US" altLang="en-US" sz="2000" dirty="0">
                <a:latin typeface="Book Antiqua" panose="02040602050305030304" pitchFamily="18" charset="0"/>
              </a:rPr>
              <a:t>321</a:t>
            </a:r>
          </a:p>
          <a:p>
            <a:pPr marL="457200" indent="-457200">
              <a:lnSpc>
                <a:spcPct val="80000"/>
              </a:lnSpc>
              <a:buFont typeface="Locator Light" pitchFamily="2" charset="0"/>
              <a:buNone/>
            </a:pPr>
            <a:r>
              <a:rPr lang="en-US" altLang="en-US" sz="2000" dirty="0">
                <a:latin typeface="Book Antiqua" panose="02040602050305030304" pitchFamily="18" charset="0"/>
                <a:sym typeface="Symbol" pitchFamily="18" charset="2"/>
              </a:rPr>
              <a:t>		Limited and Limited Liability Limited Partnerships </a:t>
            </a:r>
            <a:r>
              <a:rPr lang="en-US" altLang="en-US" sz="2000" dirty="0">
                <a:latin typeface="Book Antiqua" panose="02040602050305030304" pitchFamily="18" charset="0"/>
              </a:rPr>
              <a:t>–</a:t>
            </a:r>
            <a:r>
              <a:rPr lang="en-US" altLang="en-US" sz="2000" dirty="0">
                <a:latin typeface="Book Antiqua" panose="02040602050305030304" pitchFamily="18" charset="0"/>
                <a:sym typeface="Symbol" pitchFamily="18" charset="2"/>
              </a:rPr>
              <a:t> </a:t>
            </a:r>
            <a:r>
              <a:rPr lang="en-US" altLang="en-US" sz="2000" dirty="0">
                <a:latin typeface="Book Antiqua" panose="02040602050305030304" pitchFamily="18" charset="0"/>
              </a:rPr>
              <a:t>MN Stat.</a:t>
            </a:r>
            <a:r>
              <a:rPr lang="en-US" altLang="en-US" sz="2000" dirty="0">
                <a:latin typeface="Book Antiqua" panose="02040602050305030304" pitchFamily="18" charset="0"/>
                <a:cs typeface="Times New Roman" pitchFamily="18" charset="0"/>
              </a:rPr>
              <a:t>§</a:t>
            </a:r>
            <a:r>
              <a:rPr lang="en-US" altLang="en-US" sz="2000" dirty="0">
                <a:latin typeface="Book Antiqua" panose="02040602050305030304" pitchFamily="18" charset="0"/>
              </a:rPr>
              <a:t>323A</a:t>
            </a:r>
            <a:endParaRPr lang="en-US" altLang="en-US" sz="2000" dirty="0">
              <a:latin typeface="Book Antiqua" panose="02040602050305030304" pitchFamily="18" charset="0"/>
              <a:sym typeface="Symbol" pitchFamily="18" charset="2"/>
            </a:endParaRPr>
          </a:p>
          <a:p>
            <a:pPr marL="457200" indent="-457200">
              <a:lnSpc>
                <a:spcPct val="80000"/>
              </a:lnSpc>
              <a:buFont typeface="Locator Light" pitchFamily="2" charset="0"/>
              <a:buNone/>
            </a:pPr>
            <a:r>
              <a:rPr lang="en-US" altLang="en-US" sz="2000" dirty="0">
                <a:latin typeface="Book Antiqua" panose="02040602050305030304" pitchFamily="18" charset="0"/>
                <a:sym typeface="Symbol" pitchFamily="18" charset="2"/>
              </a:rPr>
              <a:t>		</a:t>
            </a:r>
            <a:r>
              <a:rPr lang="en-US" altLang="en-US" sz="2000" dirty="0">
                <a:latin typeface="Book Antiqua" panose="02040602050305030304" pitchFamily="18" charset="0"/>
              </a:rPr>
              <a:t>Professional Firms – MN Stat.</a:t>
            </a:r>
            <a:r>
              <a:rPr lang="en-US" altLang="en-US" sz="2000" dirty="0">
                <a:latin typeface="Book Antiqua" panose="02040602050305030304" pitchFamily="18" charset="0"/>
                <a:cs typeface="Times New Roman" pitchFamily="18" charset="0"/>
              </a:rPr>
              <a:t>§</a:t>
            </a:r>
            <a:r>
              <a:rPr lang="en-US" altLang="en-US" sz="2000" dirty="0">
                <a:latin typeface="Book Antiqua" panose="02040602050305030304" pitchFamily="18" charset="0"/>
              </a:rPr>
              <a:t>319B (LLPs only)</a:t>
            </a:r>
          </a:p>
          <a:p>
            <a:pPr marL="457200" indent="-457200">
              <a:lnSpc>
                <a:spcPct val="80000"/>
              </a:lnSpc>
              <a:buFontTx/>
              <a:buAutoNum type="arabicPeriod" startAt="2"/>
            </a:pPr>
            <a:r>
              <a:rPr lang="en-US" altLang="en-US" sz="2000" dirty="0">
                <a:latin typeface="Book Antiqua" panose="02040602050305030304" pitchFamily="18" charset="0"/>
              </a:rPr>
              <a:t>Limited Liability for Limited Partners</a:t>
            </a:r>
          </a:p>
          <a:p>
            <a:pPr marL="457200" indent="-457200">
              <a:lnSpc>
                <a:spcPct val="80000"/>
              </a:lnSpc>
              <a:buFontTx/>
              <a:buAutoNum type="arabicPeriod" startAt="2"/>
            </a:pPr>
            <a:r>
              <a:rPr lang="en-US" altLang="en-US" sz="2000" dirty="0">
                <a:latin typeface="Book Antiqua" panose="02040602050305030304" pitchFamily="18" charset="0"/>
              </a:rPr>
              <a:t>Taxed as a Partnership – no entity level tax!</a:t>
            </a:r>
          </a:p>
          <a:p>
            <a:pPr marL="457200" indent="-457200">
              <a:lnSpc>
                <a:spcPct val="80000"/>
              </a:lnSpc>
              <a:buFontTx/>
              <a:buAutoNum type="arabicPeriod" startAt="2"/>
            </a:pPr>
            <a:r>
              <a:rPr lang="en-US" altLang="en-US" sz="2000" dirty="0">
                <a:latin typeface="Book Antiqua" panose="02040602050305030304" pitchFamily="18" charset="0"/>
              </a:rPr>
              <a:t>Joint and Several Liability for General Partners unless LLP (for general partnership) or LLLP (for LP) </a:t>
            </a:r>
          </a:p>
          <a:p>
            <a:pPr marL="457200" indent="-457200">
              <a:lnSpc>
                <a:spcPct val="80000"/>
              </a:lnSpc>
              <a:buFontTx/>
              <a:buAutoNum type="arabicPeriod" startAt="2"/>
            </a:pPr>
            <a:r>
              <a:rPr lang="en-US" altLang="en-US" sz="2000" dirty="0">
                <a:latin typeface="Book Antiqua" panose="02040602050305030304" pitchFamily="18" charset="0"/>
              </a:rPr>
              <a:t>Multiple Classes of Partnership Interests Permitted</a:t>
            </a:r>
          </a:p>
          <a:p>
            <a:pPr marL="457200" indent="-457200">
              <a:lnSpc>
                <a:spcPct val="80000"/>
              </a:lnSpc>
              <a:buFontTx/>
              <a:buAutoNum type="arabicPeriod" startAt="2"/>
            </a:pPr>
            <a:r>
              <a:rPr lang="en-US" altLang="en-US" sz="2000" dirty="0">
                <a:latin typeface="Book Antiqua" panose="02040602050305030304" pitchFamily="18" charset="0"/>
              </a:rPr>
              <a:t>Generally, Unlimited Number of Partners </a:t>
            </a:r>
            <a:endParaRPr lang="en-US" altLang="en-US" sz="1800" dirty="0">
              <a:latin typeface="Book Antiqua" panose="02040602050305030304" pitchFamily="18" charset="0"/>
            </a:endParaRPr>
          </a:p>
          <a:p>
            <a:pPr marL="457200" indent="-457200">
              <a:lnSpc>
                <a:spcPct val="80000"/>
              </a:lnSpc>
              <a:buFontTx/>
              <a:buAutoNum type="arabicPeriod" startAt="2"/>
            </a:pPr>
            <a:r>
              <a:rPr lang="en-US" altLang="en-US" sz="2000" dirty="0">
                <a:latin typeface="Book Antiqua" panose="02040602050305030304" pitchFamily="18" charset="0"/>
              </a:rPr>
              <a:t>No Restrictions on “Who” Can Be a Partner</a:t>
            </a:r>
          </a:p>
          <a:p>
            <a:pPr marL="0" indent="0">
              <a:buNone/>
            </a:pPr>
            <a:endParaRPr lang="en-US" dirty="0">
              <a:latin typeface="Book Antiqua" panose="020406020503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6364B0-C322-4546-BDA7-7C4ED47E9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0917-0341-408F-B5F1-B44C99AF2E9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686738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5A9BF-9C18-4D81-BF2E-00A8A07CF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 Antiqua" panose="020406020503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Domestic LLCs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C0C99-C7BC-4882-950B-05FAE3F4B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altLang="en-US" sz="2200" dirty="0">
                <a:latin typeface="Book Antiqua" panose="02040602050305030304" pitchFamily="18" charset="0"/>
              </a:rPr>
              <a:t>State Law “Entity”</a:t>
            </a:r>
          </a:p>
          <a:p>
            <a:pPr marL="457200" indent="-457200">
              <a:lnSpc>
                <a:spcPct val="80000"/>
              </a:lnSpc>
              <a:buFont typeface="Locator Light" pitchFamily="2" charset="0"/>
              <a:buNone/>
            </a:pPr>
            <a:r>
              <a:rPr lang="en-US" altLang="en-US" sz="1900" dirty="0">
                <a:latin typeface="Book Antiqua" panose="02040602050305030304" pitchFamily="18" charset="0"/>
                <a:sym typeface="Symbol" pitchFamily="18" charset="2"/>
              </a:rPr>
              <a:t>	</a:t>
            </a:r>
            <a:r>
              <a:rPr lang="en-US" altLang="en-US" sz="2200" dirty="0">
                <a:latin typeface="Book Antiqua" panose="02040602050305030304" pitchFamily="18" charset="0"/>
                <a:sym typeface="Symbol" pitchFamily="18" charset="2"/>
              </a:rPr>
              <a:t>	Limited Liability Company:  </a:t>
            </a:r>
            <a:r>
              <a:rPr lang="en-US" altLang="en-US" sz="2200" dirty="0">
                <a:latin typeface="Book Antiqua" panose="02040602050305030304" pitchFamily="18" charset="0"/>
              </a:rPr>
              <a:t>MN Stat.</a:t>
            </a:r>
            <a:r>
              <a:rPr lang="en-US" altLang="en-US" sz="2200" dirty="0">
                <a:latin typeface="Book Antiqua" panose="02040602050305030304" pitchFamily="18" charset="0"/>
                <a:cs typeface="Times New Roman" pitchFamily="18" charset="0"/>
              </a:rPr>
              <a:t>§</a:t>
            </a:r>
            <a:r>
              <a:rPr lang="en-US" altLang="en-US" sz="2200" dirty="0">
                <a:latin typeface="Book Antiqua" panose="02040602050305030304" pitchFamily="18" charset="0"/>
              </a:rPr>
              <a:t>322C</a:t>
            </a:r>
          </a:p>
          <a:p>
            <a:pPr marL="457200" indent="-457200">
              <a:lnSpc>
                <a:spcPct val="80000"/>
              </a:lnSpc>
              <a:buFont typeface="Locator Light" pitchFamily="2" charset="0"/>
              <a:buNone/>
            </a:pPr>
            <a:r>
              <a:rPr lang="en-US" altLang="en-US" sz="2200" dirty="0">
                <a:latin typeface="Book Antiqua" panose="02040602050305030304" pitchFamily="18" charset="0"/>
                <a:sym typeface="Symbol" pitchFamily="18" charset="2"/>
              </a:rPr>
              <a:t>		</a:t>
            </a:r>
            <a:r>
              <a:rPr lang="en-US" altLang="en-US" sz="2200" dirty="0">
                <a:latin typeface="Book Antiqua" panose="02040602050305030304" pitchFamily="18" charset="0"/>
              </a:rPr>
              <a:t>Professional Firms – MN Stat.</a:t>
            </a:r>
            <a:r>
              <a:rPr lang="en-US" altLang="en-US" sz="2200" dirty="0">
                <a:latin typeface="Book Antiqua" panose="02040602050305030304" pitchFamily="18" charset="0"/>
                <a:cs typeface="Times New Roman" pitchFamily="18" charset="0"/>
              </a:rPr>
              <a:t>§</a:t>
            </a:r>
            <a:r>
              <a:rPr lang="en-US" altLang="en-US" sz="2200" dirty="0">
                <a:latin typeface="Book Antiqua" panose="02040602050305030304" pitchFamily="18" charset="0"/>
              </a:rPr>
              <a:t>319B</a:t>
            </a:r>
          </a:p>
          <a:p>
            <a:pPr marL="457200" indent="-457200">
              <a:lnSpc>
                <a:spcPct val="80000"/>
              </a:lnSpc>
              <a:buFontTx/>
              <a:buAutoNum type="arabicPeriod" startAt="2"/>
            </a:pPr>
            <a:r>
              <a:rPr lang="en-US" altLang="en-US" sz="2200" dirty="0">
                <a:latin typeface="Book Antiqua" panose="02040602050305030304" pitchFamily="18" charset="0"/>
              </a:rPr>
              <a:t>Limited Liability for Members and Managers</a:t>
            </a:r>
          </a:p>
          <a:p>
            <a:pPr marL="457200" indent="-457200">
              <a:lnSpc>
                <a:spcPct val="80000"/>
              </a:lnSpc>
              <a:buFontTx/>
              <a:buAutoNum type="arabicPeriod" startAt="2"/>
            </a:pPr>
            <a:r>
              <a:rPr lang="en-US" altLang="en-US" sz="2200" dirty="0">
                <a:latin typeface="Book Antiqua" panose="02040602050305030304" pitchFamily="18" charset="0"/>
              </a:rPr>
              <a:t>Taxed as a Partnership (unless make tax election to tax LLC as a C corporation)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altLang="en-US" sz="2200" dirty="0">
                <a:latin typeface="Book Antiqua" panose="02040602050305030304" pitchFamily="18" charset="0"/>
              </a:rPr>
              <a:t>	</a:t>
            </a:r>
            <a:r>
              <a:rPr lang="en-US" altLang="en-US" sz="2200" dirty="0">
                <a:latin typeface="Book Antiqua" panose="02040602050305030304" pitchFamily="18" charset="0"/>
                <a:sym typeface="Symbol" pitchFamily="18" charset="2"/>
              </a:rPr>
              <a:t>	Single Member LLCs generally not recognized for tax</a:t>
            </a:r>
            <a:br>
              <a:rPr lang="en-US" altLang="en-US" sz="2200" dirty="0">
                <a:latin typeface="Book Antiqua" panose="02040602050305030304" pitchFamily="18" charset="0"/>
                <a:sym typeface="Symbol" pitchFamily="18" charset="2"/>
              </a:rPr>
            </a:br>
            <a:r>
              <a:rPr lang="en-US" altLang="en-US" sz="2200" dirty="0">
                <a:latin typeface="Book Antiqua" panose="02040602050305030304" pitchFamily="18" charset="0"/>
                <a:sym typeface="Symbol" pitchFamily="18" charset="2"/>
              </a:rPr>
              <a:t>     purposes – disregarded entity</a:t>
            </a:r>
          </a:p>
          <a:p>
            <a:pPr marL="457200" indent="-457200">
              <a:lnSpc>
                <a:spcPct val="80000"/>
              </a:lnSpc>
              <a:buFontTx/>
              <a:buAutoNum type="arabicPeriod" startAt="4"/>
            </a:pPr>
            <a:r>
              <a:rPr lang="en-US" altLang="en-US" sz="2200" dirty="0">
                <a:latin typeface="Book Antiqua" panose="02040602050305030304" pitchFamily="18" charset="0"/>
              </a:rPr>
              <a:t>Multiple Classes of Membership Interests</a:t>
            </a:r>
          </a:p>
          <a:p>
            <a:pPr marL="457200" indent="-457200">
              <a:lnSpc>
                <a:spcPct val="80000"/>
              </a:lnSpc>
              <a:buFontTx/>
              <a:buAutoNum type="arabicPeriod" startAt="5"/>
            </a:pPr>
            <a:r>
              <a:rPr lang="en-US" altLang="en-US" sz="2200" dirty="0">
                <a:latin typeface="Book Antiqua" panose="02040602050305030304" pitchFamily="18" charset="0"/>
              </a:rPr>
              <a:t>Unlimited Number of Members </a:t>
            </a:r>
          </a:p>
          <a:p>
            <a:pPr marL="457200" indent="-457200">
              <a:lnSpc>
                <a:spcPct val="80000"/>
              </a:lnSpc>
              <a:buFontTx/>
              <a:buAutoNum type="arabicPeriod" startAt="5"/>
            </a:pPr>
            <a:r>
              <a:rPr lang="en-US" altLang="en-US" sz="2200" dirty="0">
                <a:latin typeface="Book Antiqua" panose="02040602050305030304" pitchFamily="18" charset="0"/>
              </a:rPr>
              <a:t>No Restrictions on “Who” Can Be a Member</a:t>
            </a:r>
          </a:p>
          <a:p>
            <a:pPr marL="0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174315-5C80-42F0-8DF0-C53CF26BA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0917-0341-408F-B5F1-B44C99AF2E9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223518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BAF2B-E080-4B39-A765-193870D14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 Antiqua" panose="02040602050305030304" pitchFamily="18" charset="0"/>
              </a:rPr>
              <a:t>Structure of Ownership and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3340E-6A47-4B42-AD05-E8B442E6F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Locator Light" pitchFamily="2" charset="0"/>
              <a:buNone/>
              <a:tabLst>
                <a:tab pos="1931194" algn="l"/>
                <a:tab pos="4032647" algn="l"/>
              </a:tabLst>
            </a:pPr>
            <a:r>
              <a:rPr lang="en-US" altLang="en-US" sz="1800" u="sng" dirty="0">
                <a:latin typeface="Book Antiqua" panose="02040602050305030304" pitchFamily="18" charset="0"/>
              </a:rPr>
              <a:t>S/C Corporations</a:t>
            </a:r>
            <a:r>
              <a:rPr lang="en-US" altLang="en-US" sz="1800" dirty="0">
                <a:latin typeface="Book Antiqua" panose="02040602050305030304" pitchFamily="18" charset="0"/>
              </a:rPr>
              <a:t>	</a:t>
            </a:r>
            <a:r>
              <a:rPr lang="en-US" altLang="en-US" sz="1800" u="sng" dirty="0">
                <a:latin typeface="Book Antiqua" panose="02040602050305030304" pitchFamily="18" charset="0"/>
              </a:rPr>
              <a:t>LLCs</a:t>
            </a:r>
            <a:r>
              <a:rPr lang="en-US" altLang="en-US" sz="1800" dirty="0">
                <a:latin typeface="Book Antiqua" panose="02040602050305030304" pitchFamily="18" charset="0"/>
              </a:rPr>
              <a:t>	</a:t>
            </a:r>
            <a:r>
              <a:rPr lang="en-US" altLang="en-US" sz="1800" u="sng" dirty="0">
                <a:latin typeface="Book Antiqua" panose="02040602050305030304" pitchFamily="18" charset="0"/>
              </a:rPr>
              <a:t>Partnerships</a:t>
            </a:r>
            <a:endParaRPr lang="en-US" altLang="en-US" sz="1800" dirty="0">
              <a:latin typeface="Book Antiqua" panose="02040602050305030304" pitchFamily="18" charset="0"/>
            </a:endParaRPr>
          </a:p>
          <a:p>
            <a:pPr marL="0" indent="0">
              <a:buFontTx/>
              <a:buChar char="-"/>
              <a:tabLst>
                <a:tab pos="1931194" algn="l"/>
                <a:tab pos="4032647" algn="l"/>
              </a:tabLst>
            </a:pPr>
            <a:r>
              <a:rPr lang="en-US" altLang="en-US" sz="1800" dirty="0">
                <a:latin typeface="Book Antiqua" panose="02040602050305030304" pitchFamily="18" charset="0"/>
              </a:rPr>
              <a:t> Shareholders	- Members	- General Partner</a:t>
            </a:r>
          </a:p>
          <a:p>
            <a:pPr marL="0" indent="0">
              <a:buFontTx/>
              <a:buChar char="-"/>
              <a:tabLst>
                <a:tab pos="1931194" algn="l"/>
                <a:tab pos="4032647" algn="l"/>
              </a:tabLst>
            </a:pPr>
            <a:r>
              <a:rPr lang="en-US" altLang="en-US" sz="1800" dirty="0">
                <a:latin typeface="Book Antiqua" panose="02040602050305030304" pitchFamily="18" charset="0"/>
              </a:rPr>
              <a:t> Directors	- Governors	- Limited Partners</a:t>
            </a:r>
          </a:p>
          <a:p>
            <a:pPr marL="0" indent="0">
              <a:buFontTx/>
              <a:buNone/>
              <a:tabLst>
                <a:tab pos="1931194" algn="l"/>
                <a:tab pos="4032647" algn="l"/>
              </a:tabLst>
            </a:pPr>
            <a:r>
              <a:rPr lang="en-US" altLang="en-US" sz="1800" dirty="0">
                <a:latin typeface="Book Antiqua" panose="02040602050305030304" pitchFamily="18" charset="0"/>
              </a:rPr>
              <a:t>- Officers	- Managers	</a:t>
            </a:r>
          </a:p>
          <a:p>
            <a:pPr marL="0" indent="0">
              <a:buFontTx/>
              <a:buChar char="-"/>
              <a:tabLst>
                <a:tab pos="1931194" algn="l"/>
                <a:tab pos="4032647" algn="l"/>
              </a:tabLst>
            </a:pPr>
            <a:endParaRPr lang="en-US" altLang="en-US" sz="1800" dirty="0">
              <a:latin typeface="Book Antiqua" panose="02040602050305030304" pitchFamily="18" charset="0"/>
            </a:endParaRPr>
          </a:p>
          <a:p>
            <a:pPr marL="0" indent="0">
              <a:buFontTx/>
              <a:buNone/>
              <a:tabLst>
                <a:tab pos="1931194" algn="l"/>
                <a:tab pos="4032647" algn="l"/>
              </a:tabLst>
            </a:pPr>
            <a:r>
              <a:rPr lang="en-US" altLang="en-US" sz="1800" dirty="0">
                <a:latin typeface="Book Antiqua" panose="02040602050305030304" pitchFamily="18" charset="0"/>
              </a:rPr>
              <a:t>Stock (Shares)	Membership Interests	Partnership Interests</a:t>
            </a:r>
            <a:br>
              <a:rPr lang="en-US" altLang="en-US" sz="1800" dirty="0">
                <a:latin typeface="Book Antiqua" panose="02040602050305030304" pitchFamily="18" charset="0"/>
              </a:rPr>
            </a:br>
            <a:r>
              <a:rPr lang="en-US" altLang="en-US" sz="1800" dirty="0">
                <a:latin typeface="Book Antiqua" panose="02040602050305030304" pitchFamily="18" charset="0"/>
              </a:rPr>
              <a:t>	(Units)</a:t>
            </a:r>
          </a:p>
          <a:p>
            <a:pPr marL="3429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81044C-076C-4EED-AA1D-46579CAF4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0917-0341-408F-B5F1-B44C99AF2E9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811763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4E8BD-6825-49F9-AEF4-2EC8C76D01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7074" y="2109932"/>
            <a:ext cx="4041842" cy="4978866"/>
          </a:xfrm>
        </p:spPr>
        <p:txBody>
          <a:bodyPr>
            <a:normAutofit/>
          </a:bodyPr>
          <a:lstStyle/>
          <a:p>
            <a:pPr marL="86916" indent="-86916">
              <a:buFontTx/>
              <a:buNone/>
              <a:tabLst>
                <a:tab pos="3090863" algn="l"/>
                <a:tab pos="3212306" algn="l"/>
              </a:tabLst>
            </a:pPr>
            <a:r>
              <a:rPr lang="en-US" altLang="en-US" sz="1900" u="sng" dirty="0">
                <a:latin typeface="Book Antiqua" panose="02040602050305030304" pitchFamily="18" charset="0"/>
              </a:rPr>
              <a:t>Partnerships/LLCs</a:t>
            </a:r>
            <a:endParaRPr lang="en-US" altLang="en-US" sz="1900" dirty="0">
              <a:latin typeface="Book Antiqua" panose="02040602050305030304" pitchFamily="18" charset="0"/>
            </a:endParaRPr>
          </a:p>
          <a:p>
            <a:pPr marL="86916" indent="-86916">
              <a:buFontTx/>
              <a:buChar char="-"/>
              <a:tabLst>
                <a:tab pos="3090863" algn="l"/>
                <a:tab pos="3212306" algn="l"/>
              </a:tabLst>
            </a:pPr>
            <a:r>
              <a:rPr lang="en-US" altLang="en-US" sz="1900" dirty="0">
                <a:latin typeface="Book Antiqua" panose="02040602050305030304" pitchFamily="18" charset="0"/>
              </a:rPr>
              <a:t>Subchapter K of Code</a:t>
            </a:r>
          </a:p>
          <a:p>
            <a:pPr marL="86916" indent="-86916">
              <a:buFontTx/>
              <a:buChar char="-"/>
              <a:tabLst>
                <a:tab pos="3090863" algn="l"/>
                <a:tab pos="3212306" algn="l"/>
              </a:tabLst>
            </a:pPr>
            <a:r>
              <a:rPr lang="en-US" altLang="en-US" sz="1900" dirty="0">
                <a:latin typeface="Book Antiqua" panose="02040602050305030304" pitchFamily="18" charset="0"/>
              </a:rPr>
              <a:t>Flexible allocation of income and losses among classes</a:t>
            </a:r>
          </a:p>
          <a:p>
            <a:pPr marL="86916" indent="-86916">
              <a:buFontTx/>
              <a:buChar char="-"/>
              <a:tabLst>
                <a:tab pos="3090863" algn="l"/>
                <a:tab pos="3212306" algn="l"/>
              </a:tabLst>
            </a:pPr>
            <a:r>
              <a:rPr lang="en-US" altLang="en-US" sz="1900" dirty="0">
                <a:latin typeface="Book Antiqua" panose="02040602050305030304" pitchFamily="18" charset="0"/>
              </a:rPr>
              <a:t>Owners are considered self-employed</a:t>
            </a:r>
          </a:p>
          <a:p>
            <a:pPr marL="86916" indent="-86916">
              <a:buFontTx/>
              <a:buChar char="-"/>
              <a:tabLst>
                <a:tab pos="3090863" algn="l"/>
                <a:tab pos="3212306" algn="l"/>
              </a:tabLst>
            </a:pPr>
            <a:r>
              <a:rPr lang="en-US" altLang="en-US" sz="1900" dirty="0">
                <a:latin typeface="Book Antiqua" panose="02040602050305030304" pitchFamily="18" charset="0"/>
              </a:rPr>
              <a:t>Borrowing of entity increases members basis in interests</a:t>
            </a:r>
          </a:p>
          <a:p>
            <a:pPr marL="86916" indent="-86916">
              <a:buFontTx/>
              <a:buChar char="-"/>
              <a:tabLst>
                <a:tab pos="3090863" algn="l"/>
                <a:tab pos="3212306" algn="l"/>
              </a:tabLst>
            </a:pPr>
            <a:r>
              <a:rPr lang="en-US" altLang="en-US" sz="1900" dirty="0">
                <a:latin typeface="Book Antiqua" panose="02040602050305030304" pitchFamily="18" charset="0"/>
              </a:rPr>
              <a:t>Distribution of appreciated assets easier</a:t>
            </a:r>
          </a:p>
          <a:p>
            <a:endParaRPr lang="en-US" dirty="0">
              <a:latin typeface="Book Antiqua" panose="020406020503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0500A7-CF21-421E-8384-E4D067EFCA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7839" y="135006"/>
            <a:ext cx="7524924" cy="1744128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Book Antiqua" panose="020406020503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Comparison of Pass Through Entities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8ACC3-933C-40C7-B477-A2E02B3032B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365125"/>
          </a:xfrm>
        </p:spPr>
        <p:txBody>
          <a:bodyPr/>
          <a:lstStyle/>
          <a:p>
            <a:fld id="{F48A0917-0341-408F-B5F1-B44C99AF2E9D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6D91D7-0434-46CF-993B-BA9A49A090DF}"/>
              </a:ext>
            </a:extLst>
          </p:cNvPr>
          <p:cNvSpPr txBox="1"/>
          <p:nvPr/>
        </p:nvSpPr>
        <p:spPr>
          <a:xfrm>
            <a:off x="4874614" y="2089060"/>
            <a:ext cx="3468950" cy="2839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altLang="en-US" sz="1800" u="sng" dirty="0">
                <a:latin typeface="Book Antiqua" panose="02040602050305030304" pitchFamily="18" charset="0"/>
                <a:cs typeface="Arial" panose="020B0604020202020204" pitchFamily="34" charset="0"/>
              </a:rPr>
              <a:t>S Corporations</a:t>
            </a:r>
            <a:endParaRPr lang="en-US" altLang="en-US" sz="1800" dirty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en-US" altLang="en-US" sz="1800" dirty="0">
                <a:latin typeface="Book Antiqua" panose="02040602050305030304" pitchFamily="18" charset="0"/>
                <a:cs typeface="Arial" panose="020B0604020202020204" pitchFamily="34" charset="0"/>
              </a:rPr>
              <a:t>Subchapter S of Code</a:t>
            </a:r>
          </a:p>
          <a:p>
            <a:pPr>
              <a:buFontTx/>
              <a:buChar char="-"/>
            </a:pPr>
            <a:r>
              <a:rPr lang="en-US" altLang="en-US" sz="1800" dirty="0">
                <a:latin typeface="Book Antiqua" panose="02040602050305030304" pitchFamily="18" charset="0"/>
                <a:cs typeface="Arial" panose="020B0604020202020204" pitchFamily="34" charset="0"/>
              </a:rPr>
              <a:t>Profit and loss allocated pro rata</a:t>
            </a:r>
          </a:p>
          <a:p>
            <a:pPr>
              <a:buFontTx/>
              <a:buChar char="-"/>
            </a:pPr>
            <a:r>
              <a:rPr lang="en-US" altLang="en-US" sz="1800" dirty="0">
                <a:latin typeface="Book Antiqua" panose="02040602050305030304" pitchFamily="18" charset="0"/>
                <a:cs typeface="Arial" panose="020B0604020202020204" pitchFamily="34" charset="0"/>
              </a:rPr>
              <a:t>Owners can be “employees”</a:t>
            </a:r>
          </a:p>
          <a:p>
            <a:pPr>
              <a:buFontTx/>
              <a:buChar char="-"/>
            </a:pPr>
            <a:r>
              <a:rPr lang="en-US" altLang="en-US" sz="1800" dirty="0">
                <a:latin typeface="Book Antiqua" panose="02040602050305030304" pitchFamily="18" charset="0"/>
                <a:cs typeface="Arial" panose="020B0604020202020204" pitchFamily="34" charset="0"/>
              </a:rPr>
              <a:t>Easier to have incentives for employees such as an ESOP or a stock option plan</a:t>
            </a:r>
          </a:p>
          <a:p>
            <a:pPr>
              <a:buFontTx/>
              <a:buChar char="-"/>
            </a:pPr>
            <a:r>
              <a:rPr lang="en-US" altLang="en-US" sz="1800" dirty="0">
                <a:latin typeface="Book Antiqua" panose="02040602050305030304" pitchFamily="18" charset="0"/>
                <a:cs typeface="Arial" panose="020B0604020202020204" pitchFamily="34" charset="0"/>
              </a:rPr>
              <a:t>Entity borrowing does not change shareholder basis</a:t>
            </a:r>
          </a:p>
        </p:txBody>
      </p:sp>
    </p:spTree>
    <p:extLst>
      <p:ext uri="{BB962C8B-B14F-4D97-AF65-F5344CB8AC3E}">
        <p14:creationId xmlns:p14="http://schemas.microsoft.com/office/powerpoint/2010/main" val="706753496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70CA0-3D5D-4D79-BA72-51F074011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 Antiqua" panose="020406020503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General Rules of Thumb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6D97B-B4CF-4487-AA7D-576B4154B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2400" dirty="0">
                <a:latin typeface="Book Antiqua" panose="02040602050305030304" pitchFamily="18" charset="0"/>
              </a:rPr>
              <a:t>If owner(s) intend to work exclusively for entity, S Corporation may be best choice</a:t>
            </a:r>
          </a:p>
          <a:p>
            <a:pPr>
              <a:lnSpc>
                <a:spcPct val="80000"/>
              </a:lnSpc>
            </a:pPr>
            <a:r>
              <a:rPr lang="en-US" altLang="en-US" sz="2400" dirty="0">
                <a:latin typeface="Book Antiqua" panose="02040602050305030304" pitchFamily="18" charset="0"/>
              </a:rPr>
              <a:t>Real estate holdings or inside borrowing (entity going to borrow) pushes choice toward LLC</a:t>
            </a:r>
          </a:p>
          <a:p>
            <a:pPr>
              <a:lnSpc>
                <a:spcPct val="80000"/>
              </a:lnSpc>
            </a:pPr>
            <a:r>
              <a:rPr lang="en-US" altLang="en-US" sz="2400" dirty="0">
                <a:latin typeface="Book Antiqua" panose="02040602050305030304" pitchFamily="18" charset="0"/>
              </a:rPr>
              <a:t>Institutional investors cannot invest in an S Corporation and may not care about pass through taxation so C Corporation may be the best choice if financing is required</a:t>
            </a:r>
          </a:p>
          <a:p>
            <a:pPr>
              <a:lnSpc>
                <a:spcPct val="80000"/>
              </a:lnSpc>
            </a:pPr>
            <a:r>
              <a:rPr lang="en-US" altLang="en-US" sz="2400" dirty="0">
                <a:latin typeface="Book Antiqua" panose="02040602050305030304" pitchFamily="18" charset="0"/>
              </a:rPr>
              <a:t>Consider tax bracket issues if a multi-generational business</a:t>
            </a:r>
          </a:p>
          <a:p>
            <a:pPr>
              <a:lnSpc>
                <a:spcPct val="80000"/>
              </a:lnSpc>
            </a:pPr>
            <a:r>
              <a:rPr lang="en-US" altLang="en-US" sz="2400" dirty="0">
                <a:latin typeface="Book Antiqua" panose="02040602050305030304" pitchFamily="18" charset="0"/>
              </a:rPr>
              <a:t>Consider changes in the law</a:t>
            </a:r>
          </a:p>
          <a:p>
            <a:endParaRPr lang="en-US" dirty="0">
              <a:latin typeface="Book Antiqua" panose="020406020503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A0CC28-0690-427E-9668-47B0BE8C6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0917-0341-408F-B5F1-B44C99AF2E9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407432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A96ED-A2C9-4781-A50E-CD95C0A9D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 Antiqua" panose="02040602050305030304" pitchFamily="18" charset="0"/>
              </a:rPr>
              <a:t>Entity Formation Steps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5E11B-B400-4CDE-BD60-8F404F74C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Collect information from client</a:t>
            </a:r>
          </a:p>
          <a:p>
            <a:pPr lvl="2">
              <a:lnSpc>
                <a:spcPct val="80000"/>
              </a:lnSpc>
              <a:buFont typeface="Courier New" pitchFamily="49" charset="0"/>
              <a:buChar char="-"/>
            </a:pPr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Nature of the business</a:t>
            </a:r>
          </a:p>
          <a:p>
            <a:pPr lvl="2">
              <a:lnSpc>
                <a:spcPct val="80000"/>
              </a:lnSpc>
              <a:buFont typeface="Courier New" pitchFamily="49" charset="0"/>
              <a:buChar char="-"/>
            </a:pPr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Vital Statistics – name, address, etc.</a:t>
            </a:r>
          </a:p>
          <a:p>
            <a:pPr lvl="2">
              <a:lnSpc>
                <a:spcPct val="80000"/>
              </a:lnSpc>
              <a:buFont typeface="Courier New" pitchFamily="49" charset="0"/>
              <a:buChar char="-"/>
            </a:pPr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Board members and officers</a:t>
            </a:r>
          </a:p>
          <a:p>
            <a:pPr lvl="2">
              <a:lnSpc>
                <a:spcPct val="80000"/>
              </a:lnSpc>
              <a:buFont typeface="Courier New" pitchFamily="49" charset="0"/>
              <a:buChar char="-"/>
            </a:pPr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Desired Capital Structure</a:t>
            </a:r>
          </a:p>
          <a:p>
            <a:pPr lvl="2">
              <a:lnSpc>
                <a:spcPct val="80000"/>
              </a:lnSpc>
              <a:buFont typeface="Courier New" pitchFamily="49" charset="0"/>
              <a:buChar char="-"/>
            </a:pPr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Initial equity holders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Draft Incorporation documents</a:t>
            </a:r>
          </a:p>
          <a:p>
            <a:pPr lvl="2">
              <a:lnSpc>
                <a:spcPct val="80000"/>
              </a:lnSpc>
              <a:buFont typeface="Courier New" pitchFamily="49" charset="0"/>
              <a:buChar char="-"/>
            </a:pPr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Articles of Incorporation (corporations)</a:t>
            </a:r>
          </a:p>
          <a:p>
            <a:pPr lvl="2">
              <a:lnSpc>
                <a:spcPct val="80000"/>
              </a:lnSpc>
              <a:buFont typeface="Courier New" pitchFamily="49" charset="0"/>
              <a:buChar char="-"/>
            </a:pPr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Articles of Organization (LLC)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File Articles with Secretary of State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Draft Governance Documents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EA3F1E-C69A-4706-8652-4A0FB0DCD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0917-0341-408F-B5F1-B44C99AF2E9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231455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949BD-AB96-4221-8200-A357F888A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 Antiqua" panose="02040602050305030304" pitchFamily="18" charset="0"/>
              </a:rPr>
              <a:t>Formation/Governance Documents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C61397-109E-4980-9354-747CB7983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Book Antiqua" panose="02040602050305030304" pitchFamily="18" charset="0"/>
              </a:rPr>
              <a:t>Articles of Incorporation</a:t>
            </a:r>
          </a:p>
          <a:p>
            <a:r>
              <a:rPr lang="en-US" altLang="en-US" dirty="0">
                <a:latin typeface="Book Antiqua" panose="02040602050305030304" pitchFamily="18" charset="0"/>
              </a:rPr>
              <a:t>Articles of Organization</a:t>
            </a:r>
          </a:p>
          <a:p>
            <a:r>
              <a:rPr lang="en-US" altLang="en-US" dirty="0">
                <a:latin typeface="Book Antiqua" panose="02040602050305030304" pitchFamily="18" charset="0"/>
              </a:rPr>
              <a:t>Bylaws</a:t>
            </a:r>
          </a:p>
          <a:p>
            <a:r>
              <a:rPr lang="en-US" altLang="en-US" dirty="0">
                <a:latin typeface="Book Antiqua" panose="02040602050305030304" pitchFamily="18" charset="0"/>
              </a:rPr>
              <a:t>Operating Agreement</a:t>
            </a:r>
          </a:p>
          <a:p>
            <a:r>
              <a:rPr lang="en-US" altLang="en-US" dirty="0">
                <a:latin typeface="Book Antiqua" panose="02040602050305030304" pitchFamily="18" charset="0"/>
              </a:rPr>
              <a:t>First Meeting Minutes of the Board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AA5220-C9FF-4710-BE0E-0241EE1C0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0917-0341-408F-B5F1-B44C99AF2E9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88211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040AF-6561-479A-BBA8-EF173024D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 Antiqua" panose="02040602050305030304" pitchFamily="18" charset="0"/>
              </a:rPr>
              <a:t>Articles of Incorporation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D50FD-D440-4318-AB3C-9D5274C46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ocator Light" pitchFamily="2" charset="0"/>
              <a:buNone/>
            </a:pPr>
            <a:r>
              <a:rPr lang="en-US" altLang="en-US" dirty="0">
                <a:latin typeface="Book Antiqua" panose="02040602050305030304" pitchFamily="18" charset="0"/>
              </a:rPr>
              <a:t>Sources:</a:t>
            </a:r>
          </a:p>
          <a:p>
            <a:r>
              <a:rPr lang="en-US" altLang="en-US" dirty="0">
                <a:latin typeface="Book Antiqua" panose="02040602050305030304" pitchFamily="18" charset="0"/>
              </a:rPr>
              <a:t>Attached Annotated Form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EA61AA-2A3F-451B-8AA6-D4E83D843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0917-0341-408F-B5F1-B44C99AF2E9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598311"/>
      </p:ext>
    </p:extLst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1A26E-AC41-445A-AB69-1CB73314F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 Antiqua" panose="02040602050305030304" pitchFamily="18" charset="0"/>
              </a:rPr>
              <a:t>Articles of Incorporation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95185-6958-4426-97F3-FB24A4D17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Book Antiqua" panose="02040602050305030304" pitchFamily="18" charset="0"/>
              </a:rPr>
              <a:t>Minnesota Business Corporation Act – Chapter 302A</a:t>
            </a:r>
          </a:p>
          <a:p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Incorporator requirements: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Actual person over age of 18</a:t>
            </a:r>
          </a:p>
          <a:p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Who should actually sign as incorporator?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Agent – lawyer, paralegal, accountant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Business owner</a:t>
            </a:r>
          </a:p>
          <a:p>
            <a:r>
              <a:rPr lang="en-US" altLang="en-US" dirty="0">
                <a:latin typeface="Book Antiqua" panose="02040602050305030304" pitchFamily="18" charset="0"/>
              </a:rPr>
              <a:t>Incorporator liability – see §302A.171, subdivision 1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E29173-4DDD-4823-BF4D-AB8E4909A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0917-0341-408F-B5F1-B44C99AF2E9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416269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8C445-8EAE-4362-9D49-9D8627FB9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 Antiqua" panose="02040602050305030304" pitchFamily="18" charset="0"/>
              </a:rPr>
              <a:t>Sources of “Law”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EBF32-2D9C-47D9-818D-0FBC3B8AF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700" dirty="0">
                <a:latin typeface="Book Antiqua" panose="02040602050305030304" pitchFamily="18" charset="0"/>
              </a:rPr>
              <a:t>“Entity” theory or selection is a state law issue – states “entity” formation statutes </a:t>
            </a:r>
          </a:p>
          <a:p>
            <a:r>
              <a:rPr lang="en-US" altLang="en-US" sz="2700" dirty="0">
                <a:latin typeface="Book Antiqua" panose="02040602050305030304" pitchFamily="18" charset="0"/>
              </a:rPr>
              <a:t>Taxation federal issue that also governs state taxation </a:t>
            </a:r>
          </a:p>
          <a:p>
            <a:r>
              <a:rPr lang="en-US" altLang="en-US" sz="2700" dirty="0">
                <a:latin typeface="Book Antiqua" panose="02040602050305030304" pitchFamily="18" charset="0"/>
              </a:rPr>
              <a:t>State of incorporation/organization irrelevant of tax purposes</a:t>
            </a:r>
          </a:p>
          <a:p>
            <a:r>
              <a:rPr lang="en-US" altLang="en-US" sz="2700" dirty="0">
                <a:latin typeface="Book Antiqua" panose="02040602050305030304" pitchFamily="18" charset="0"/>
              </a:rPr>
              <a:t>Internal Revenue Code and state business statutes sources of law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7B7426-A5AF-4C10-86D9-688F31825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0917-0341-408F-B5F1-B44C99AF2E9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709167"/>
      </p:ext>
    </p:extLst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74635-B435-43A3-B92C-15E79F0C6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Book Antiqua" panose="02040602050305030304" pitchFamily="18" charset="0"/>
              </a:rPr>
              <a:t>Articles of Incorporation – </a:t>
            </a:r>
            <a:br>
              <a:rPr lang="en-US" altLang="en-US" dirty="0">
                <a:latin typeface="Book Antiqua" panose="02040602050305030304" pitchFamily="18" charset="0"/>
              </a:rPr>
            </a:br>
            <a:r>
              <a:rPr lang="en-US" altLang="en-US" dirty="0">
                <a:latin typeface="Book Antiqua" panose="02040602050305030304" pitchFamily="18" charset="0"/>
              </a:rPr>
              <a:t>Road Map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49185-C6C6-4294-83ED-89A9874CF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Book Antiqua" panose="02040602050305030304" pitchFamily="18" charset="0"/>
              </a:rPr>
              <a:t>302A.111 – Subd. 1 – Required Provisions 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Name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Address of registered office and name of the registered agent if there is one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Authorized capital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Name and address of each incorporator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03DFC-82BD-481B-B49C-598774307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0917-0341-408F-B5F1-B44C99AF2E9D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308592"/>
      </p:ext>
    </p:extLst>
  </p:cSld>
  <p:clrMapOvr>
    <a:masterClrMapping/>
  </p:clrMapOvr>
  <p:transition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3B1F1-8F1D-47EE-A93E-72C156356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Book Antiqua" panose="02040602050305030304" pitchFamily="18" charset="0"/>
              </a:rPr>
              <a:t>Articles of Incorporation - Name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01829-AF84-4765-B804-4EBE47D7A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>
                <a:latin typeface="Book Antiqua" panose="02040602050305030304" pitchFamily="18" charset="0"/>
              </a:rPr>
              <a:t>Must be in English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latin typeface="Book Antiqua" panose="02040602050305030304" pitchFamily="18" charset="0"/>
              </a:rPr>
              <a:t>Corporation (Corp.), Incorporated (Inc.) or Limited (Ltd.)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latin typeface="Book Antiqua" panose="02040602050305030304" pitchFamily="18" charset="0"/>
              </a:rPr>
              <a:t>Cannot contain a word that indicates or implies that entity was formed for a purpose other than a legal business purpose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latin typeface="Book Antiqua" panose="02040602050305030304" pitchFamily="18" charset="0"/>
              </a:rPr>
              <a:t>Distinguishable on the records</a:t>
            </a:r>
          </a:p>
          <a:p>
            <a:pPr lvl="1">
              <a:lnSpc>
                <a:spcPct val="80000"/>
              </a:lnSpc>
            </a:pPr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Check availability</a:t>
            </a:r>
          </a:p>
          <a:p>
            <a:pPr lvl="1">
              <a:lnSpc>
                <a:spcPct val="80000"/>
              </a:lnSpc>
            </a:pPr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Consent to use of name</a:t>
            </a:r>
          </a:p>
          <a:p>
            <a:pPr lvl="1">
              <a:lnSpc>
                <a:spcPct val="80000"/>
              </a:lnSpc>
            </a:pPr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Assumed names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B37A11-51AC-4CD0-8143-1D9EE5AAE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0917-0341-408F-B5F1-B44C99AF2E9D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517278"/>
      </p:ext>
    </p:extLst>
  </p:cSld>
  <p:clrMapOvr>
    <a:masterClrMapping/>
  </p:clrMapOvr>
  <p:transition spd="slow"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BC3C2-A186-454C-A1EE-9F64794A9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latin typeface="Book Antiqua" panose="02040602050305030304" pitchFamily="18" charset="0"/>
              </a:rPr>
              <a:t>Articles of Incorporation – Registered Office/Registered Agent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29B69-68E6-4919-B9EA-2954511E4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Book Antiqua" panose="02040602050305030304" pitchFamily="18" charset="0"/>
              </a:rPr>
              <a:t>Actual street address - no post office boxes</a:t>
            </a:r>
          </a:p>
          <a:p>
            <a:r>
              <a:rPr lang="en-US" altLang="en-US" dirty="0">
                <a:latin typeface="Book Antiqua" panose="02040602050305030304" pitchFamily="18" charset="0"/>
              </a:rPr>
              <a:t>Within State of Minnesota</a:t>
            </a:r>
          </a:p>
          <a:p>
            <a:r>
              <a:rPr lang="en-US" altLang="en-US" dirty="0">
                <a:latin typeface="Book Antiqua" panose="02040602050305030304" pitchFamily="18" charset="0"/>
              </a:rPr>
              <a:t>Registered agent only necessary if no physical presence in state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Services will serve as registered agent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A0A88E-9959-425C-B621-B2856C289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0917-0341-408F-B5F1-B44C99AF2E9D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991013"/>
      </p:ext>
    </p:extLst>
  </p:cSld>
  <p:clrMapOvr>
    <a:masterClrMapping/>
  </p:clrMapOvr>
  <p:transition spd="slow">
    <p:wip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499FA-4A6F-420F-8A88-A7CB8ACA9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Book Antiqua" panose="02040602050305030304" pitchFamily="18" charset="0"/>
              </a:rPr>
              <a:t>Articles of Incorporation – Authorized Capital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D224D-18C9-426E-A5E6-A30BBC1E8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Book Antiqua" panose="02040602050305030304" pitchFamily="18" charset="0"/>
              </a:rPr>
              <a:t>Aggregate number of shares that can be issued</a:t>
            </a:r>
          </a:p>
          <a:p>
            <a:r>
              <a:rPr lang="en-US" altLang="en-US" dirty="0">
                <a:latin typeface="Book Antiqua" panose="02040602050305030304" pitchFamily="18" charset="0"/>
              </a:rPr>
              <a:t>Series and Classes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Specifically authorize series and classes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Blank check</a:t>
            </a:r>
          </a:p>
          <a:p>
            <a:r>
              <a:rPr lang="en-US" altLang="en-US" dirty="0">
                <a:latin typeface="Book Antiqua" panose="02040602050305030304" pitchFamily="18" charset="0"/>
              </a:rPr>
              <a:t>Company can only issue what it has authorized!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767918-5842-45F1-B292-BD86769A1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0917-0341-408F-B5F1-B44C99AF2E9D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859814"/>
      </p:ext>
    </p:extLst>
  </p:cSld>
  <p:clrMapOvr>
    <a:masterClrMapping/>
  </p:clrMapOvr>
  <p:transition spd="slow">
    <p:wip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74FB3-3340-4A4E-94AB-322EAB95D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Book Antiqua" panose="02040602050305030304" pitchFamily="18" charset="0"/>
              </a:rPr>
              <a:t>Articles of Incorporation – Authorized Capital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C812C-98A2-4869-8AB8-561AF85B3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>
                <a:latin typeface="Book Antiqua" panose="02040602050305030304" pitchFamily="18" charset="0"/>
              </a:rPr>
              <a:t>Percentage ownership dictates voting rights so set authorized capital based on hundreds (unless specific situation dictates otherwise) to make the math easy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latin typeface="Book Antiqua" panose="02040602050305030304" pitchFamily="18" charset="0"/>
              </a:rPr>
              <a:t>Consider initial issuance as well as future issuances</a:t>
            </a:r>
          </a:p>
          <a:p>
            <a:pPr lvl="1">
              <a:lnSpc>
                <a:spcPct val="80000"/>
              </a:lnSpc>
            </a:pPr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Authorized versus issued</a:t>
            </a:r>
          </a:p>
          <a:p>
            <a:pPr lvl="1">
              <a:lnSpc>
                <a:spcPct val="80000"/>
              </a:lnSpc>
            </a:pPr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Convertible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latin typeface="Book Antiqua" panose="02040602050305030304" pitchFamily="18" charset="0"/>
              </a:rPr>
              <a:t>Consider “value” of each share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latin typeface="Book Antiqua" panose="02040602050305030304" pitchFamily="18" charset="0"/>
              </a:rPr>
              <a:t>Example from written materials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325DCB-3118-4009-BEF9-A1856750A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0917-0341-408F-B5F1-B44C99AF2E9D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456331"/>
      </p:ext>
    </p:extLst>
  </p:cSld>
  <p:clrMapOvr>
    <a:masterClrMapping/>
  </p:clrMapOvr>
  <p:transition spd="slow">
    <p:wip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5CF2E-5AC8-4FF0-BACA-944379EFB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Book Antiqua" panose="02040602050305030304" pitchFamily="18" charset="0"/>
              </a:rPr>
              <a:t>Articles of Incorporation –</a:t>
            </a:r>
            <a:br>
              <a:rPr lang="en-US" altLang="en-US" dirty="0">
                <a:latin typeface="Book Antiqua" panose="02040602050305030304" pitchFamily="18" charset="0"/>
              </a:rPr>
            </a:br>
            <a:r>
              <a:rPr lang="en-US" altLang="en-US" dirty="0">
                <a:latin typeface="Book Antiqua" panose="02040602050305030304" pitchFamily="18" charset="0"/>
              </a:rPr>
              <a:t>S Corporation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415B7-C9C4-45E5-9EF3-6C7C55157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Book Antiqua" panose="02040602050305030304" pitchFamily="18" charset="0"/>
              </a:rPr>
              <a:t>Only difference from C Corporation is the Authorized Capital article</a:t>
            </a:r>
          </a:p>
          <a:p>
            <a:r>
              <a:rPr lang="en-US" altLang="en-US" dirty="0">
                <a:latin typeface="Book Antiqua" panose="02040602050305030304" pitchFamily="18" charset="0"/>
              </a:rPr>
              <a:t>Only one class of stock allowed!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No blank check language can be in articles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Code does allow voting and nonvoting of same class which is done in the Capital Stock section of Articles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Important to remember that Articles do not create the S status; separate filing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9598F8-C635-4FDF-A4BD-7C3B557AF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0917-0341-408F-B5F1-B44C99AF2E9D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036447"/>
      </p:ext>
    </p:extLst>
  </p:cSld>
  <p:clrMapOvr>
    <a:masterClrMapping/>
  </p:clrMapOvr>
  <p:transition spd="slow">
    <p:wip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74024-946C-4C9A-AFBB-A2B35F9C5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Book Antiqua" panose="02040602050305030304" pitchFamily="18" charset="0"/>
              </a:rPr>
              <a:t>Articles of Incorporation – Additional Provisions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3FDA8-1745-42D2-B2E3-384980CC5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Book Antiqua" panose="02040602050305030304" pitchFamily="18" charset="0"/>
              </a:rPr>
              <a:t>Modification of Statutory Provisions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302A.111, subd. 2. - Statutory provisions that must be modified in Articles or Shareholder Control Agreement</a:t>
            </a:r>
          </a:p>
          <a:p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Statutory default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Preemptive rights (4.1)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Cumulative voting (4.2)</a:t>
            </a:r>
          </a:p>
          <a:p>
            <a:pPr lvl="1"/>
            <a:r>
              <a:rPr lang="en-US" altLang="en-US" i="1" dirty="0">
                <a:solidFill>
                  <a:schemeClr val="tx1"/>
                </a:solidFill>
                <a:latin typeface="Book Antiqua" panose="02040602050305030304" pitchFamily="18" charset="0"/>
              </a:rPr>
              <a:t>Always modify unless client wants these rights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861D2-8A2C-41AE-9BCD-BF2B620FD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0917-0341-408F-B5F1-B44C99AF2E9D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607003"/>
      </p:ext>
    </p:extLst>
  </p:cSld>
  <p:clrMapOvr>
    <a:masterClrMapping/>
  </p:clrMapOvr>
  <p:transition spd="slow">
    <p:wip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BB540-968E-4FA8-9025-23DBE00B4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Book Antiqua" panose="02040602050305030304" pitchFamily="18" charset="0"/>
              </a:rPr>
              <a:t>Articles of Incorporation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C0D46-78A9-4F7C-8879-692AF6956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Required:</a:t>
            </a:r>
          </a:p>
          <a:p>
            <a:pPr lvl="1">
              <a:lnSpc>
                <a:spcPct val="80000"/>
              </a:lnSpc>
              <a:buFont typeface="Courier New" pitchFamily="49" charset="0"/>
              <a:buChar char="-"/>
            </a:pPr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Name (1.1)</a:t>
            </a:r>
          </a:p>
          <a:p>
            <a:pPr lvl="1">
              <a:lnSpc>
                <a:spcPct val="80000"/>
              </a:lnSpc>
              <a:buFont typeface="Courier New" pitchFamily="49" charset="0"/>
              <a:buChar char="-"/>
            </a:pPr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Address (2.1)</a:t>
            </a:r>
          </a:p>
          <a:p>
            <a:pPr lvl="1">
              <a:lnSpc>
                <a:spcPct val="80000"/>
              </a:lnSpc>
              <a:buFont typeface="Courier New" pitchFamily="49" charset="0"/>
              <a:buChar char="-"/>
            </a:pPr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Authorized Capital (3.1)</a:t>
            </a:r>
          </a:p>
          <a:p>
            <a:pPr lvl="1">
              <a:lnSpc>
                <a:spcPct val="80000"/>
              </a:lnSpc>
              <a:buFont typeface="Courier New" pitchFamily="49" charset="0"/>
              <a:buChar char="-"/>
            </a:pPr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Incorporator (11.1)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Mandatory Statutory default modifications:</a:t>
            </a:r>
          </a:p>
          <a:p>
            <a:pPr lvl="1">
              <a:lnSpc>
                <a:spcPct val="80000"/>
              </a:lnSpc>
            </a:pPr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Preemptive rights (4.1)</a:t>
            </a:r>
          </a:p>
          <a:p>
            <a:pPr lvl="1">
              <a:lnSpc>
                <a:spcPct val="80000"/>
              </a:lnSpc>
            </a:pPr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Cumulative Voting (4.2)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Other Default modifications to consider</a:t>
            </a:r>
          </a:p>
          <a:p>
            <a:pPr lvl="1">
              <a:lnSpc>
                <a:spcPct val="80000"/>
              </a:lnSpc>
            </a:pPr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Repeating statutory language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19546F-736F-42A1-BDC1-7F6487511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0917-0341-408F-B5F1-B44C99AF2E9D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427313"/>
      </p:ext>
    </p:extLst>
  </p:cSld>
  <p:clrMapOvr>
    <a:masterClrMapping/>
  </p:clrMapOvr>
  <p:transition spd="slow">
    <p:wip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7AA87-A95E-44AF-A6CC-47DB96D03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Book Antiqua" panose="02040602050305030304" pitchFamily="18" charset="0"/>
              </a:rPr>
              <a:t>Articles of Incorporation –Directors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2667F-CB2C-4ED7-9BA0-454A6CAAA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First Board (5.1)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Board members named in public record; incorporator liability is eliminated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Practice: generally not named</a:t>
            </a:r>
          </a:p>
          <a:p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Written Action (5.2)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Default is all must sign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Modification is required at meeting (recommended)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30BFAE-F789-4F53-9F55-88D875C02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0917-0341-408F-B5F1-B44C99AF2E9D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936787"/>
      </p:ext>
    </p:extLst>
  </p:cSld>
  <p:clrMapOvr>
    <a:masterClrMapping/>
  </p:clrMapOvr>
  <p:transition spd="slow">
    <p:wip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3E851-2C9B-4D62-A571-C270C933B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 Antiqua" panose="02040602050305030304" pitchFamily="18" charset="0"/>
              </a:rPr>
              <a:t>Other Default Modifications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2F891-2DD6-4356-9E2F-82028FF83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Book Antiqua" panose="02040602050305030304" pitchFamily="18" charset="0"/>
              </a:rPr>
              <a:t>Written Action by Shareholders (4.3)</a:t>
            </a:r>
          </a:p>
          <a:p>
            <a:pPr marL="0" indent="0">
              <a:buNone/>
            </a:pPr>
            <a:endParaRPr lang="en-US" altLang="en-US" dirty="0">
              <a:latin typeface="Book Antiqua" panose="02040602050305030304" pitchFamily="18" charset="0"/>
            </a:endParaRP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Default is all shareholders must sign written action unless Articles provide for same as a meeting</a:t>
            </a:r>
          </a:p>
          <a:p>
            <a:pPr marL="342900" lvl="1" indent="0">
              <a:buNone/>
            </a:pPr>
            <a:endParaRPr lang="en-US" altLang="en-US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Relatively recent change.  Less Minority Shareholder friendly</a:t>
            </a:r>
          </a:p>
          <a:p>
            <a:pPr marL="342900" lvl="1" indent="0">
              <a:buNone/>
            </a:pPr>
            <a:endParaRPr lang="en-US" altLang="en-US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Mirrors Delaware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42DAB-A9F8-40ED-AFAE-AC1DAD8E5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0917-0341-408F-B5F1-B44C99AF2E9D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491936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CE10B-53CB-4C8E-B65C-89880136C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 Antiqua" panose="020406020503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Determiners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5E738-8032-4207-B352-1D70CC875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Book Antiqua" panose="02040602050305030304" pitchFamily="18" charset="0"/>
              </a:rPr>
              <a:t>Liability of owners</a:t>
            </a:r>
          </a:p>
          <a:p>
            <a:r>
              <a:rPr lang="en-US" altLang="en-US" b="1" dirty="0">
                <a:latin typeface="Book Antiqua" panose="02040602050305030304" pitchFamily="18" charset="0"/>
              </a:rPr>
              <a:t>Taxation</a:t>
            </a:r>
          </a:p>
          <a:p>
            <a:r>
              <a:rPr lang="en-US" altLang="en-US" dirty="0">
                <a:latin typeface="Book Antiqua" panose="02040602050305030304" pitchFamily="18" charset="0"/>
              </a:rPr>
              <a:t>Life expectancy of endeavor</a:t>
            </a:r>
          </a:p>
          <a:p>
            <a:r>
              <a:rPr lang="en-US" altLang="en-US" dirty="0">
                <a:latin typeface="Book Antiqua" panose="02040602050305030304" pitchFamily="18" charset="0"/>
              </a:rPr>
              <a:t>Centralized management</a:t>
            </a:r>
          </a:p>
          <a:p>
            <a:r>
              <a:rPr lang="en-US" altLang="en-US" dirty="0">
                <a:latin typeface="Book Antiqua" panose="02040602050305030304" pitchFamily="18" charset="0"/>
              </a:rPr>
              <a:t>Complexity of capital structure</a:t>
            </a:r>
          </a:p>
          <a:p>
            <a:r>
              <a:rPr lang="en-US" altLang="en-US" dirty="0">
                <a:latin typeface="Book Antiqua" panose="02040602050305030304" pitchFamily="18" charset="0"/>
              </a:rPr>
              <a:t>Who can be an owner</a:t>
            </a:r>
          </a:p>
          <a:p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D99DC7-8DA1-46A6-9CFF-236A47564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0917-0341-408F-B5F1-B44C99AF2E9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055501"/>
      </p:ext>
    </p:extLst>
  </p:cSld>
  <p:clrMapOvr>
    <a:masterClrMapping/>
  </p:clrMapOvr>
  <p:transition spd="slow">
    <p:wip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A44E9-7D7D-4530-8675-1A4B0AAC7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 Antiqua" panose="02040602050305030304" pitchFamily="18" charset="0"/>
              </a:rPr>
              <a:t>Other Default Modifications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73688-925E-4485-A41E-DB0C64BDB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Book Antiqua" panose="02040602050305030304" pitchFamily="18" charset="0"/>
              </a:rPr>
              <a:t>Approval of a Merger, Exchange or Sale (6.1)</a:t>
            </a:r>
          </a:p>
          <a:p>
            <a:pPr marL="0" indent="0">
              <a:buNone/>
            </a:pPr>
            <a:endParaRPr lang="en-US" altLang="en-US" dirty="0">
              <a:latin typeface="Book Antiqua" panose="02040602050305030304" pitchFamily="18" charset="0"/>
            </a:endParaRPr>
          </a:p>
          <a:p>
            <a:r>
              <a:rPr lang="en-US" altLang="en-US" dirty="0">
                <a:latin typeface="Book Antiqua" panose="02040602050305030304" pitchFamily="18" charset="0"/>
              </a:rPr>
              <a:t>Default is majority of shares allowed to vote (more than 50%)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Minority protection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96A1FE-C2D6-45F1-84F9-FE9D3153C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0917-0341-408F-B5F1-B44C99AF2E9D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368333"/>
      </p:ext>
    </p:extLst>
  </p:cSld>
  <p:clrMapOvr>
    <a:masterClrMapping/>
  </p:clrMapOvr>
  <p:transition spd="slow">
    <p:wip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0952B-7050-47B5-9E7E-CD028E05A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 Antiqua" panose="02040602050305030304" pitchFamily="18" charset="0"/>
              </a:rPr>
              <a:t>Higher than Statute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FE896-955C-4458-8035-E667FE191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Book Antiqua" panose="02040602050305030304" pitchFamily="18" charset="0"/>
              </a:rPr>
              <a:t>Not permitted to modify per section</a:t>
            </a:r>
          </a:p>
          <a:p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If modifiable would state: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“If the articles so provide . . .”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“unless modified by the articles or bylaws or an agreement described in section 302A.457 . . .”</a:t>
            </a:r>
          </a:p>
          <a:p>
            <a:r>
              <a:rPr lang="en-US" altLang="en-US" dirty="0">
                <a:latin typeface="Book Antiqua" panose="02040602050305030304" pitchFamily="18" charset="0"/>
              </a:rPr>
              <a:t>If modifiable can generally go higher than minimum but not lower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F04D0F-B35A-4DCB-B9B8-E9FE54122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0917-0341-408F-B5F1-B44C99AF2E9D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348880"/>
      </p:ext>
    </p:extLst>
  </p:cSld>
  <p:clrMapOvr>
    <a:masterClrMapping/>
  </p:clrMapOvr>
  <p:transition spd="slow">
    <p:wip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1E369-5143-4248-9313-B90B2D084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 Antiqua" panose="02040602050305030304" pitchFamily="18" charset="0"/>
              </a:rPr>
              <a:t>Voting Nuances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5203F-23D2-4F60-A4DB-65BD1EECC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Book Antiqua" panose="02040602050305030304" pitchFamily="18" charset="0"/>
              </a:rPr>
              <a:t>Amendment to Articles options (7.1)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Option one:  % “of the voting power of </a:t>
            </a:r>
            <a:r>
              <a:rPr lang="en-US" altLang="en-US" i="1" dirty="0">
                <a:solidFill>
                  <a:schemeClr val="tx1"/>
                </a:solidFill>
                <a:latin typeface="Book Antiqua" panose="02040602050305030304" pitchFamily="18" charset="0"/>
              </a:rPr>
              <a:t>all</a:t>
            </a:r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 shares entitled to vote”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Option two:  % “of the shares </a:t>
            </a:r>
            <a:r>
              <a:rPr lang="en-US" altLang="en-US" i="1" dirty="0">
                <a:solidFill>
                  <a:schemeClr val="tx1"/>
                </a:solidFill>
                <a:latin typeface="Book Antiqua" panose="02040602050305030304" pitchFamily="18" charset="0"/>
              </a:rPr>
              <a:t>present</a:t>
            </a:r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 and entitled to vote at a duly held meeting”</a:t>
            </a:r>
          </a:p>
          <a:p>
            <a:pPr lvl="2"/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Quorum and meeting issues (bylaws) </a:t>
            </a:r>
          </a:p>
          <a:p>
            <a:r>
              <a:rPr lang="en-US" altLang="en-US" dirty="0">
                <a:latin typeface="Book Antiqua" panose="02040602050305030304" pitchFamily="18" charset="0"/>
              </a:rPr>
              <a:t>Articles can only be amended by shareholders except in limited circumstances; hard or easy to amend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AA420B-E340-46D1-B690-B40AD8D40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0917-0341-408F-B5F1-B44C99AF2E9D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514215"/>
      </p:ext>
    </p:extLst>
  </p:cSld>
  <p:clrMapOvr>
    <a:masterClrMapping/>
  </p:clrMapOvr>
  <p:transition spd="slow">
    <p:wip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13100-E69D-489B-BEC9-8EA6C7954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 Antiqua" panose="02040602050305030304" pitchFamily="18" charset="0"/>
              </a:rPr>
              <a:t>Bylaw Amendments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1BFFD-2990-429C-91DF-BBC2CA5B8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Book Antiqua" panose="02040602050305030304" pitchFamily="18" charset="0"/>
              </a:rPr>
              <a:t>Default is board can amend the bylaws</a:t>
            </a:r>
          </a:p>
          <a:p>
            <a:r>
              <a:rPr lang="en-US" altLang="en-US" dirty="0">
                <a:latin typeface="Book Antiqua" panose="02040602050305030304" pitchFamily="18" charset="0"/>
              </a:rPr>
              <a:t>If shareholders want more control than modify default to protect shareholder’s rights</a:t>
            </a:r>
          </a:p>
          <a:p>
            <a:r>
              <a:rPr lang="en-US" altLang="en-US" dirty="0">
                <a:latin typeface="Book Antiqua" panose="02040602050305030304" pitchFamily="18" charset="0"/>
              </a:rPr>
              <a:t>Caution:  if there is a large group of equity holders this may become cumbersome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8B5EF1-CB71-4D6B-BE88-CCD5CCEAA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0917-0341-408F-B5F1-B44C99AF2E9D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953852"/>
      </p:ext>
    </p:extLst>
  </p:cSld>
  <p:clrMapOvr>
    <a:masterClrMapping/>
  </p:clrMapOvr>
  <p:transition spd="slow">
    <p:wip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65C3C-63EB-4692-AA6C-05763CECE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Book Antiqua" panose="02040602050305030304" pitchFamily="18" charset="0"/>
              </a:rPr>
              <a:t>Feel Good Provisions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AD1DA-6AD7-417A-BB95-8DE1F1FFB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Book Antiqua" panose="02040602050305030304" pitchFamily="18" charset="0"/>
              </a:rPr>
              <a:t>Limitation of Director Liability (10.1)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Refers to statute directly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Minnesota is a mandatory state </a:t>
            </a:r>
          </a:p>
          <a:p>
            <a:pPr lvl="2"/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Statute says “shall” not “may”</a:t>
            </a:r>
          </a:p>
          <a:p>
            <a:r>
              <a:rPr lang="en-US" altLang="en-US" dirty="0">
                <a:latin typeface="Book Antiqua" panose="02040602050305030304" pitchFamily="18" charset="0"/>
              </a:rPr>
              <a:t>Included to remind and reassure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B9F4FB-AB18-40E7-8288-78BD6B587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0917-0341-408F-B5F1-B44C99AF2E9D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449969"/>
      </p:ext>
    </p:extLst>
  </p:cSld>
  <p:clrMapOvr>
    <a:masterClrMapping/>
  </p:clrMapOvr>
  <p:transition spd="slow">
    <p:wip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1FCB5-1EDC-400D-8485-09F1F714F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Book Antiqua" panose="02040602050305030304" pitchFamily="18" charset="0"/>
              </a:rPr>
              <a:t>Removing Minority Protections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FB8B3-261C-4ACA-A85C-05F5AD860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Book Antiqua" panose="02040602050305030304" pitchFamily="18" charset="0"/>
              </a:rPr>
              <a:t>Dissenters Rights (9.1)</a:t>
            </a:r>
          </a:p>
          <a:p>
            <a:r>
              <a:rPr lang="en-US" altLang="en-US" dirty="0">
                <a:latin typeface="Book Antiqua" panose="02040602050305030304" pitchFamily="18" charset="0"/>
              </a:rPr>
              <a:t>In Minnesota arise under two circumstances: 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Amendment of Articles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Sale or Merger</a:t>
            </a:r>
          </a:p>
          <a:p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Statutory remedy for </a:t>
            </a:r>
            <a:r>
              <a:rPr lang="en-US" altLang="en-US" dirty="0">
                <a:latin typeface="Book Antiqua" panose="02040602050305030304" pitchFamily="18" charset="0"/>
              </a:rPr>
              <a:t>minority shareholders</a:t>
            </a:r>
          </a:p>
          <a:p>
            <a:r>
              <a:rPr lang="en-US" altLang="en-US" dirty="0">
                <a:latin typeface="Book Antiqua" panose="02040602050305030304" pitchFamily="18" charset="0"/>
              </a:rPr>
              <a:t>Can only eliminate dissenters rights for amendment to articles (see 302A.471, Subd. 1(a))</a:t>
            </a:r>
          </a:p>
          <a:p>
            <a:r>
              <a:rPr lang="en-US" altLang="en-US" dirty="0">
                <a:latin typeface="Book Antiqua" panose="02040602050305030304" pitchFamily="18" charset="0"/>
              </a:rPr>
              <a:t>If no dissenter’s rights then remedy is litigation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5DE36-93EB-4DAA-9315-C9674226B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0917-0341-408F-B5F1-B44C99AF2E9D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705395"/>
      </p:ext>
    </p:extLst>
  </p:cSld>
  <p:clrMapOvr>
    <a:masterClrMapping/>
  </p:clrMapOvr>
  <p:transition spd="slow">
    <p:wip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BFE11-3EA7-4DA2-9D9F-14D5C9CE8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Book Antiqua" panose="02040602050305030304" pitchFamily="18" charset="0"/>
              </a:rPr>
              <a:t>Governance Documents – Bylaws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B6ACC-B608-4AC2-A62B-A898BE4A0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Book Antiqua" panose="02040602050305030304" pitchFamily="18" charset="0"/>
              </a:rPr>
              <a:t>Not required but good idea</a:t>
            </a:r>
          </a:p>
          <a:p>
            <a:r>
              <a:rPr lang="en-US" altLang="en-US" dirty="0">
                <a:latin typeface="Book Antiqua" panose="02040602050305030304" pitchFamily="18" charset="0"/>
              </a:rPr>
              <a:t>Often recite the statutory requirements</a:t>
            </a:r>
          </a:p>
          <a:p>
            <a:r>
              <a:rPr lang="en-US" altLang="en-US" dirty="0">
                <a:latin typeface="Book Antiqua" panose="02040602050305030304" pitchFamily="18" charset="0"/>
              </a:rPr>
              <a:t>Ease of administration</a:t>
            </a:r>
          </a:p>
          <a:p>
            <a:r>
              <a:rPr lang="en-US" altLang="en-US" dirty="0">
                <a:latin typeface="Book Antiqua" panose="02040602050305030304" pitchFamily="18" charset="0"/>
              </a:rPr>
              <a:t>Mostly boilerplate</a:t>
            </a:r>
          </a:p>
          <a:p>
            <a:r>
              <a:rPr lang="en-US" altLang="en-US" dirty="0">
                <a:latin typeface="Book Antiqua" panose="02040602050305030304" pitchFamily="18" charset="0"/>
              </a:rPr>
              <a:t>A few items to consider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1E3C9F-8EC0-4306-A1F2-C8F91D61E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0917-0341-408F-B5F1-B44C99AF2E9D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64586"/>
      </p:ext>
    </p:extLst>
  </p:cSld>
  <p:clrMapOvr>
    <a:masterClrMapping/>
  </p:clrMapOvr>
  <p:transition spd="slow">
    <p:wip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E5DCC-C122-490F-9AB7-87C0CEDB2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 Antiqua" panose="02040602050305030304" pitchFamily="18" charset="0"/>
              </a:rPr>
              <a:t>Bylaws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D63D8-EFAF-44EE-9F7E-5DFDAFE52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  <a:latin typeface="Book Antiqua" panose="02040602050305030304" pitchFamily="18" charset="0"/>
              </a:rPr>
              <a:t>Directors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  <a:latin typeface="Book Antiqua" panose="02040602050305030304" pitchFamily="18" charset="0"/>
              </a:rPr>
              <a:t>Terms (how elect and limits)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  <a:latin typeface="Book Antiqua" panose="02040602050305030304" pitchFamily="18" charset="0"/>
              </a:rPr>
              <a:t>Board Stagger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  <a:latin typeface="Book Antiqua" panose="02040602050305030304" pitchFamily="18" charset="0"/>
              </a:rPr>
              <a:t>Note:  only need 1 board member</a:t>
            </a:r>
          </a:p>
          <a:p>
            <a:pPr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  <a:latin typeface="Book Antiqua" panose="02040602050305030304" pitchFamily="18" charset="0"/>
              </a:rPr>
              <a:t>Meetings (shareholders and board)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  <a:latin typeface="Book Antiqua" panose="02040602050305030304" pitchFamily="18" charset="0"/>
              </a:rPr>
              <a:t>Notice requirements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  <a:latin typeface="Book Antiqua" panose="02040602050305030304" pitchFamily="18" charset="0"/>
              </a:rPr>
              <a:t>Quorums</a:t>
            </a:r>
          </a:p>
          <a:p>
            <a:pPr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  <a:latin typeface="Book Antiqua" panose="02040602050305030304" pitchFamily="18" charset="0"/>
              </a:rPr>
              <a:t>Regular Meetings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  <a:latin typeface="Book Antiqua" panose="02040602050305030304" pitchFamily="18" charset="0"/>
              </a:rPr>
              <a:t>Not required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  <a:latin typeface="Book Antiqua" panose="02040602050305030304" pitchFamily="18" charset="0"/>
              </a:rPr>
              <a:t>Can be demanded by 3% of shareholders if not held within last 15 months</a:t>
            </a:r>
          </a:p>
          <a:p>
            <a:pPr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  <a:latin typeface="Book Antiqua" panose="02040602050305030304" pitchFamily="18" charset="0"/>
              </a:rPr>
              <a:t>Special Meetings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  <a:latin typeface="Book Antiqua" panose="02040602050305030304" pitchFamily="18" charset="0"/>
              </a:rPr>
              <a:t>Who can call (10% of voting power regularly or 25% for business combination)</a:t>
            </a:r>
          </a:p>
          <a:p>
            <a:pPr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  <a:latin typeface="Book Antiqua" panose="02040602050305030304" pitchFamily="18" charset="0"/>
              </a:rPr>
              <a:t>Officers and Duties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  <a:latin typeface="Book Antiqua" panose="02040602050305030304" pitchFamily="18" charset="0"/>
              </a:rPr>
              <a:t>Required officers are President and Treasurer; same person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98A1BF-56D8-4F51-9719-F04204FCC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0917-0341-408F-B5F1-B44C99AF2E9D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471752"/>
      </p:ext>
    </p:extLst>
  </p:cSld>
  <p:clrMapOvr>
    <a:masterClrMapping/>
  </p:clrMapOvr>
  <p:transition spd="slow">
    <p:wip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1606B-3992-46E9-AB8D-BBDD9D532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 Antiqua" panose="02040602050305030304" pitchFamily="18" charset="0"/>
              </a:rPr>
              <a:t>First Meeting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515B2-0CF8-453D-BF05-EFFCDD81F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>
                <a:latin typeface="Book Antiqua" panose="02040602050305030304" pitchFamily="18" charset="0"/>
              </a:rPr>
              <a:t>302A.171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chemeClr val="tx1"/>
                </a:solidFill>
                <a:latin typeface="Book Antiqua" panose="02040602050305030304" pitchFamily="18" charset="0"/>
              </a:rPr>
              <a:t>Items to be covered:</a:t>
            </a:r>
          </a:p>
          <a:p>
            <a:pPr lvl="1">
              <a:lnSpc>
                <a:spcPct val="80000"/>
              </a:lnSpc>
            </a:pPr>
            <a:r>
              <a:rPr lang="en-US" altLang="en-US" sz="1500" dirty="0">
                <a:solidFill>
                  <a:schemeClr val="tx1"/>
                </a:solidFill>
                <a:latin typeface="Book Antiqua" panose="02040602050305030304" pitchFamily="18" charset="0"/>
              </a:rPr>
              <a:t>Acknowledgment of Filing of Articles of Incorporation</a:t>
            </a:r>
          </a:p>
          <a:p>
            <a:pPr lvl="1">
              <a:lnSpc>
                <a:spcPct val="80000"/>
              </a:lnSpc>
            </a:pPr>
            <a:r>
              <a:rPr lang="en-US" altLang="en-US" sz="1500" dirty="0">
                <a:solidFill>
                  <a:schemeClr val="tx1"/>
                </a:solidFill>
                <a:latin typeface="Book Antiqua" panose="02040602050305030304" pitchFamily="18" charset="0"/>
              </a:rPr>
              <a:t>Payment of Incorporation Expenses</a:t>
            </a:r>
          </a:p>
          <a:p>
            <a:pPr lvl="1">
              <a:lnSpc>
                <a:spcPct val="80000"/>
              </a:lnSpc>
            </a:pPr>
            <a:r>
              <a:rPr lang="en-US" altLang="en-US" sz="1500" dirty="0">
                <a:solidFill>
                  <a:schemeClr val="tx1"/>
                </a:solidFill>
                <a:latin typeface="Book Antiqua" panose="02040602050305030304" pitchFamily="18" charset="0"/>
              </a:rPr>
              <a:t>Adoption of Bylaws</a:t>
            </a:r>
          </a:p>
          <a:p>
            <a:pPr lvl="1">
              <a:lnSpc>
                <a:spcPct val="80000"/>
              </a:lnSpc>
            </a:pPr>
            <a:r>
              <a:rPr lang="en-US" altLang="en-US" sz="1500" dirty="0">
                <a:solidFill>
                  <a:schemeClr val="tx1"/>
                </a:solidFill>
                <a:latin typeface="Book Antiqua" panose="02040602050305030304" pitchFamily="18" charset="0"/>
              </a:rPr>
              <a:t>Corporate Seal</a:t>
            </a:r>
          </a:p>
          <a:p>
            <a:pPr lvl="1">
              <a:lnSpc>
                <a:spcPct val="80000"/>
              </a:lnSpc>
            </a:pPr>
            <a:r>
              <a:rPr lang="en-US" altLang="en-US" sz="1500" dirty="0">
                <a:solidFill>
                  <a:schemeClr val="tx1"/>
                </a:solidFill>
                <a:latin typeface="Book Antiqua" panose="02040602050305030304" pitchFamily="18" charset="0"/>
              </a:rPr>
              <a:t>Adoption of Form of Stock Certificate</a:t>
            </a:r>
          </a:p>
          <a:p>
            <a:pPr lvl="1">
              <a:lnSpc>
                <a:spcPct val="80000"/>
              </a:lnSpc>
            </a:pPr>
            <a:r>
              <a:rPr lang="en-US" altLang="en-US" sz="1500" dirty="0">
                <a:solidFill>
                  <a:schemeClr val="tx1"/>
                </a:solidFill>
                <a:latin typeface="Book Antiqua" panose="02040602050305030304" pitchFamily="18" charset="0"/>
              </a:rPr>
              <a:t>Issuance of Stock</a:t>
            </a:r>
          </a:p>
          <a:p>
            <a:pPr lvl="1">
              <a:lnSpc>
                <a:spcPct val="80000"/>
              </a:lnSpc>
            </a:pPr>
            <a:r>
              <a:rPr lang="en-US" altLang="en-US" sz="1500" dirty="0">
                <a:solidFill>
                  <a:schemeClr val="tx1"/>
                </a:solidFill>
                <a:latin typeface="Book Antiqua" panose="02040602050305030304" pitchFamily="18" charset="0"/>
              </a:rPr>
              <a:t>Election of Officers</a:t>
            </a:r>
          </a:p>
          <a:p>
            <a:pPr lvl="1">
              <a:lnSpc>
                <a:spcPct val="80000"/>
              </a:lnSpc>
            </a:pPr>
            <a:r>
              <a:rPr lang="en-US" altLang="en-US" sz="1500" dirty="0">
                <a:solidFill>
                  <a:schemeClr val="tx1"/>
                </a:solidFill>
                <a:latin typeface="Book Antiqua" panose="02040602050305030304" pitchFamily="18" charset="0"/>
              </a:rPr>
              <a:t>Election Pursuant to Subchapter S to Have Corporate Income Taxed Directly to Shareholders</a:t>
            </a:r>
          </a:p>
          <a:p>
            <a:pPr lvl="1">
              <a:lnSpc>
                <a:spcPct val="80000"/>
              </a:lnSpc>
            </a:pPr>
            <a:r>
              <a:rPr lang="en-US" altLang="en-US" sz="1500" dirty="0">
                <a:solidFill>
                  <a:schemeClr val="tx1"/>
                </a:solidFill>
                <a:latin typeface="Book Antiqua" panose="02040602050305030304" pitchFamily="18" charset="0"/>
              </a:rPr>
              <a:t>Fiscal Year</a:t>
            </a:r>
          </a:p>
          <a:p>
            <a:pPr lvl="1">
              <a:lnSpc>
                <a:spcPct val="80000"/>
              </a:lnSpc>
            </a:pPr>
            <a:r>
              <a:rPr lang="en-US" altLang="en-US" sz="1500" dirty="0">
                <a:solidFill>
                  <a:schemeClr val="tx1"/>
                </a:solidFill>
                <a:latin typeface="Book Antiqua" panose="02040602050305030304" pitchFamily="18" charset="0"/>
              </a:rPr>
              <a:t>Adoption of Banking Resolutions</a:t>
            </a:r>
            <a:r>
              <a:rPr lang="en-US" altLang="en-US" sz="1500" dirty="0">
                <a:solidFill>
                  <a:schemeClr val="tx1"/>
                </a:solidFill>
              </a:rPr>
              <a:t>	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125D8D-9B0B-44C6-B955-C1E3D0B25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0917-0341-408F-B5F1-B44C99AF2E9D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624123"/>
      </p:ext>
    </p:extLst>
  </p:cSld>
  <p:clrMapOvr>
    <a:masterClrMapping/>
  </p:clrMapOvr>
  <p:transition spd="slow">
    <p:wip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50CF1-4B17-4D24-AD58-323D7D935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Book Antiqua" panose="02040602050305030304" pitchFamily="18" charset="0"/>
              </a:rPr>
              <a:t>Limited Liability Company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D51EB-AAAB-4A7D-A39A-588989C81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Book Antiqua" panose="02040602050305030304" pitchFamily="18" charset="0"/>
              </a:rPr>
              <a:t>Creature of contract versus statute</a:t>
            </a:r>
          </a:p>
          <a:p>
            <a:r>
              <a:rPr lang="en-US" altLang="en-US" dirty="0">
                <a:latin typeface="Book Antiqua" panose="02040602050305030304" pitchFamily="18" charset="0"/>
              </a:rPr>
              <a:t>322C – Minnesota Revised Uniform Limited Liability Company Act</a:t>
            </a:r>
          </a:p>
          <a:p>
            <a:r>
              <a:rPr lang="en-US" altLang="en-US" dirty="0">
                <a:latin typeface="Book Antiqua" panose="02040602050305030304" pitchFamily="18" charset="0"/>
              </a:rPr>
              <a:t>Derived from partnership law</a:t>
            </a:r>
          </a:p>
          <a:p>
            <a:r>
              <a:rPr lang="en-US" altLang="en-US" dirty="0">
                <a:latin typeface="Book Antiqua" panose="02040602050305030304" pitchFamily="18" charset="0"/>
              </a:rPr>
              <a:t>For an LLC, operating agreement, not articles, contain the provisions of concern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260352-B19B-4BAB-9A5D-B8F45397C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0917-0341-408F-B5F1-B44C99AF2E9D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311306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9833A-CBCE-44A0-A6A0-298FF4396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 Antiqua" panose="020406020503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Taxation Choices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ED40C-C2A1-48BC-ADE6-09DCF7576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Book Antiqua" panose="02040602050305030304" pitchFamily="18" charset="0"/>
              </a:rPr>
              <a:t>Pass Through</a:t>
            </a:r>
          </a:p>
          <a:p>
            <a:pPr marL="0" indent="0">
              <a:buNone/>
            </a:pPr>
            <a:endParaRPr lang="en-US" altLang="en-US" dirty="0">
              <a:latin typeface="Book Antiqua" panose="02040602050305030304" pitchFamily="18" charset="0"/>
            </a:endParaRPr>
          </a:p>
          <a:p>
            <a:r>
              <a:rPr lang="en-US" altLang="en-US" dirty="0">
                <a:latin typeface="Book Antiqua" panose="02040602050305030304" pitchFamily="18" charset="0"/>
              </a:rPr>
              <a:t>Double Taxation – Entity level tax and shareholder level tax</a:t>
            </a:r>
          </a:p>
          <a:p>
            <a:endParaRPr lang="en-US" altLang="en-US" dirty="0">
              <a:latin typeface="Book Antiqua" panose="02040602050305030304" pitchFamily="18" charset="0"/>
            </a:endParaRPr>
          </a:p>
          <a:p>
            <a:r>
              <a:rPr lang="en-US" altLang="en-US" dirty="0">
                <a:latin typeface="Book Antiqua" panose="02040602050305030304" pitchFamily="18" charset="0"/>
              </a:rPr>
              <a:t>Rates and Changes in Law</a:t>
            </a:r>
          </a:p>
          <a:p>
            <a:pPr marL="0" indent="0">
              <a:buNone/>
            </a:pPr>
            <a:endParaRPr lang="en-US" sz="2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640568-520D-422E-AE27-8D4023999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0917-0341-408F-B5F1-B44C99AF2E9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489735"/>
      </p:ext>
    </p:extLst>
  </p:cSld>
  <p:clrMapOvr>
    <a:masterClrMapping/>
  </p:clrMapOvr>
  <p:transition spd="slow">
    <p:wip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41EDB-ACF8-45BE-A5CF-A843DDCB8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Book Antiqua" panose="02040602050305030304" pitchFamily="18" charset="0"/>
              </a:rPr>
              <a:t>Articles of Organization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D81CC-95AE-4EAE-81AD-7C9D69258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Required: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Name  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Registered Office 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Organizer  </a:t>
            </a:r>
          </a:p>
          <a:p>
            <a:pPr marL="342900" lvl="1" indent="0">
              <a:buNone/>
            </a:pPr>
            <a:endParaRPr lang="en-US" altLang="en-US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Optional: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Operating Agreement</a:t>
            </a:r>
          </a:p>
          <a:p>
            <a:pPr marL="342900" lvl="1" indent="0">
              <a:buNone/>
            </a:pPr>
            <a:endParaRPr lang="en-US" altLang="en-US" dirty="0">
              <a:latin typeface="Book Antiqua" panose="02040602050305030304" pitchFamily="18" charset="0"/>
            </a:endParaRPr>
          </a:p>
          <a:p>
            <a:r>
              <a:rPr lang="en-US" altLang="en-US" dirty="0">
                <a:latin typeface="Book Antiqua" panose="02040602050305030304" pitchFamily="18" charset="0"/>
              </a:rPr>
              <a:t>Formed when filed with Secretary of State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51E5CE-AB7D-4B34-9412-A8015EEC1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0917-0341-408F-B5F1-B44C99AF2E9D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612431"/>
      </p:ext>
    </p:extLst>
  </p:cSld>
  <p:clrMapOvr>
    <a:masterClrMapping/>
  </p:clrMapOvr>
  <p:transition spd="slow">
    <p:wip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010DE-AB3B-4DD6-8478-2CB48DE1C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Book Antiqua" panose="02040602050305030304" pitchFamily="18" charset="0"/>
              </a:rPr>
              <a:t>Operating Agreement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7EC4B-FCA7-428E-BDE5-519B4ED80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80000"/>
              </a:lnSpc>
              <a:buFont typeface="Locator Light" pitchFamily="2" charset="0"/>
              <a:buNone/>
            </a:pPr>
            <a:endParaRPr lang="en-US" altLang="en-US" dirty="0"/>
          </a:p>
          <a:p>
            <a:pPr>
              <a:lnSpc>
                <a:spcPct val="120000"/>
              </a:lnSpc>
            </a:pPr>
            <a:r>
              <a:rPr lang="en-US" altLang="en-US" dirty="0">
                <a:latin typeface="Book Antiqua" panose="02040602050305030304" pitchFamily="18" charset="0"/>
              </a:rPr>
              <a:t>Minnesota Revised Uniform Limited Liability Company Act – Chapter 322C, specifically Section 322C.0110</a:t>
            </a:r>
          </a:p>
          <a:p>
            <a:pPr>
              <a:lnSpc>
                <a:spcPct val="120000"/>
              </a:lnSpc>
            </a:pPr>
            <a:r>
              <a:rPr lang="en-US" altLang="en-US" dirty="0">
                <a:latin typeface="Book Antiqua" panose="02040602050305030304" pitchFamily="18" charset="0"/>
              </a:rPr>
              <a:t>May be oral, written, implied, or a combination thereof. See Minn. Stat. 322C.0102, subd. 17.</a:t>
            </a:r>
          </a:p>
          <a:p>
            <a:pPr>
              <a:lnSpc>
                <a:spcPct val="120000"/>
              </a:lnSpc>
            </a:pPr>
            <a:r>
              <a:rPr lang="en-US" altLang="en-US" dirty="0">
                <a:latin typeface="Book Antiqua" panose="02040602050305030304" pitchFamily="18" charset="0"/>
              </a:rPr>
              <a:t>Governs the relations among members of the LLC, rights and duties of a person in the capacity of a manager or governor, the activities and conduct of the company, and amendment of the operating agreement. Minn. Stat. 322C.0110, subd. 1. </a:t>
            </a:r>
          </a:p>
          <a:p>
            <a:pPr>
              <a:lnSpc>
                <a:spcPct val="120000"/>
              </a:lnSpc>
            </a:pPr>
            <a:r>
              <a:rPr lang="en-US" altLang="en-US" dirty="0">
                <a:latin typeface="Book Antiqua" panose="02040602050305030304" pitchFamily="18" charset="0"/>
              </a:rPr>
              <a:t>If the operating agreement does not cover these matters, the MNRULLA acts as a gap filler. Minn. Stat. 322C.0110, subd. 2.</a:t>
            </a:r>
          </a:p>
          <a:p>
            <a:pPr>
              <a:lnSpc>
                <a:spcPct val="120000"/>
              </a:lnSpc>
            </a:pPr>
            <a:r>
              <a:rPr lang="en-US" altLang="en-US" dirty="0">
                <a:latin typeface="Book Antiqua" panose="02040602050305030304" pitchFamily="18" charset="0"/>
              </a:rPr>
              <a:t>The operating agreement must not restrict certain matters listed in 322C.0110, subd. 3.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8D15FD-5C8B-43A1-81CE-D45BA1C19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0917-0341-408F-B5F1-B44C99AF2E9D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833913"/>
      </p:ext>
    </p:extLst>
  </p:cSld>
  <p:clrMapOvr>
    <a:masterClrMapping/>
  </p:clrMapOvr>
  <p:transition spd="slow">
    <p:wip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08161-22C5-470D-808E-560F0CAE8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 Antiqua" panose="02040602050305030304" pitchFamily="18" charset="0"/>
              </a:rPr>
              <a:t>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DC5BA-498D-47EA-8FDA-9FE02AA28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Member-managed (default)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Default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Members have equal rights to govern</a:t>
            </a:r>
          </a:p>
          <a:p>
            <a:r>
              <a:rPr 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Manager-managed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Managers are appointed and removed by the members</a:t>
            </a:r>
          </a:p>
          <a:p>
            <a:r>
              <a:rPr 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Board-managed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The Board acts through board actions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67DEEA-1FF7-4413-B312-AF669C0C2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0917-0341-408F-B5F1-B44C99AF2E9D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6740"/>
      </p:ext>
    </p:extLst>
  </p:cSld>
  <p:clrMapOvr>
    <a:masterClrMapping/>
  </p:clrMapOvr>
  <p:transition spd="slow">
    <p:wip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9BDE0-8ECF-4750-BA64-FBABB1990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Book Antiqua" panose="02040602050305030304" pitchFamily="18" charset="0"/>
              </a:rPr>
              <a:t>Financial Rights and Governance Rights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E7CC7-39CB-4DF2-84E2-51265F564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>
                <a:latin typeface="Book Antiqua" panose="02040602050305030304" pitchFamily="18" charset="0"/>
              </a:rPr>
              <a:t>Membership Interests</a:t>
            </a:r>
          </a:p>
          <a:p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Allocations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Generally, profits and losses are allocated among the members, based on ownership percentage, on an annual basis.</a:t>
            </a:r>
          </a:p>
          <a:p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Distributions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Net profits are distributed to members when the governing body of the LLC determines that cash is available to distribute.</a:t>
            </a:r>
          </a:p>
          <a:p>
            <a:r>
              <a:rPr 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Membership Interests are percentages – share of money and right to vote. Can differ.</a:t>
            </a:r>
          </a:p>
          <a:p>
            <a:r>
              <a:rPr 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No dissenters rights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265F4B-9D9E-4940-9B32-762F4E7BB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0917-0341-408F-B5F1-B44C99AF2E9D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87805"/>
      </p:ext>
    </p:extLst>
  </p:cSld>
  <p:clrMapOvr>
    <a:masterClrMapping/>
  </p:clrMapOvr>
  <p:transition spd="slow">
    <p:wip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4EBC7-8E79-47A8-BB61-92C07DA68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 Antiqua" panose="02040602050305030304" pitchFamily="18" charset="0"/>
              </a:rPr>
              <a:t>Fiduciary Duties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EA94C-1B2F-456F-B3D3-7BD940D86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Book Antiqua" panose="02040602050305030304" pitchFamily="18" charset="0"/>
              </a:rPr>
              <a:t>Duty of Loyalty</a:t>
            </a:r>
          </a:p>
          <a:p>
            <a:r>
              <a:rPr lang="en-US" dirty="0">
                <a:latin typeface="Book Antiqua" panose="02040602050305030304" pitchFamily="18" charset="0"/>
              </a:rPr>
              <a:t>Duty of Care</a:t>
            </a:r>
          </a:p>
          <a:p>
            <a:r>
              <a:rPr lang="en-US" dirty="0">
                <a:latin typeface="Book Antiqua" panose="02040602050305030304" pitchFamily="18" charset="0"/>
              </a:rPr>
              <a:t>Contractual Obligation of Good Faith and Fair Dealing</a:t>
            </a:r>
          </a:p>
          <a:p>
            <a:r>
              <a:rPr lang="en-US" dirty="0">
                <a:latin typeface="Book Antiqua" panose="02040602050305030304" pitchFamily="18" charset="0"/>
              </a:rPr>
              <a:t>Can be limited by the operating agreement so long as not “manifestly unjust.”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DFB1B5-2F75-498A-929F-0E890250D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0917-0341-408F-B5F1-B44C99AF2E9D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169798"/>
      </p:ext>
    </p:extLst>
  </p:cSld>
  <p:clrMapOvr>
    <a:masterClrMapping/>
  </p:clrMapOvr>
  <p:transition spd="slow">
    <p:wip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E86C4-E47E-4404-AFA2-B644DD7E5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Book Antiqua" panose="02040602050305030304" pitchFamily="18" charset="0"/>
              </a:rPr>
              <a:t>Indemnification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45EC3-B298-4534-88E3-1E798F5C7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Book Antiqua" panose="02040602050305030304" pitchFamily="18" charset="0"/>
              </a:rPr>
              <a:t>Generally, an LLC must indemnify a person from liability arising out of the person’s official </a:t>
            </a:r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capacity in the LLC so long as the person: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Satisfied fiduciary duties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Acted in good faith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Received no improper benefit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Believed in best interest of the company</a:t>
            </a:r>
          </a:p>
          <a:p>
            <a:r>
              <a:rPr lang="en-US" altLang="en-US" dirty="0">
                <a:latin typeface="Book Antiqua" panose="02040602050305030304" pitchFamily="18" charset="0"/>
              </a:rPr>
              <a:t>Indemnification requirement can be limited or modified by the operating agreement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63A2D6-242F-4059-94CB-D60AB4535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0917-0341-408F-B5F1-B44C99AF2E9D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499415"/>
      </p:ext>
    </p:extLst>
  </p:cSld>
  <p:clrMapOvr>
    <a:masterClrMapping/>
  </p:clrMapOvr>
  <p:transition spd="slow">
    <p:wip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3462397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F37B0-735E-4E69-8835-4E3B52402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 Antiqua" panose="02040602050305030304" pitchFamily="18" charset="0"/>
              </a:rPr>
              <a:t>Universe of Choices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FAF2D-409E-4E97-9DF1-B4F9F7802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ocator Light" pitchFamily="2" charset="0"/>
              <a:buNone/>
            </a:pPr>
            <a:r>
              <a:rPr lang="en-US" altLang="en-US" dirty="0">
                <a:latin typeface="Book Antiqua" panose="02040602050305030304" pitchFamily="18" charset="0"/>
              </a:rPr>
              <a:t>Unincorporated</a:t>
            </a:r>
          </a:p>
          <a:p>
            <a:r>
              <a:rPr lang="en-US" altLang="en-US" sz="1800" dirty="0">
                <a:latin typeface="Book Antiqua" panose="02040602050305030304" pitchFamily="18" charset="0"/>
              </a:rPr>
              <a:t>General Partnership</a:t>
            </a:r>
          </a:p>
          <a:p>
            <a:pPr marL="0" indent="0">
              <a:buNone/>
            </a:pPr>
            <a:endParaRPr lang="en-US" altLang="en-US" sz="1800" dirty="0">
              <a:latin typeface="Book Antiqua" panose="02040602050305030304" pitchFamily="18" charset="0"/>
            </a:endParaRPr>
          </a:p>
          <a:p>
            <a:r>
              <a:rPr lang="en-US" altLang="en-US" sz="1800" dirty="0">
                <a:latin typeface="Book Antiqua" panose="02040602050305030304" pitchFamily="18" charset="0"/>
              </a:rPr>
              <a:t>Sole Proprietorship</a:t>
            </a:r>
          </a:p>
          <a:p>
            <a:pPr marL="342900" lvl="1" indent="0">
              <a:buNone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ABC80B-FEB1-4719-AD4B-09052E765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0917-0341-408F-B5F1-B44C99AF2E9D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8A1688-E5FA-417B-ADCB-F3CAD9E1CCD8}"/>
              </a:ext>
            </a:extLst>
          </p:cNvPr>
          <p:cNvSpPr txBox="1"/>
          <p:nvPr/>
        </p:nvSpPr>
        <p:spPr>
          <a:xfrm>
            <a:off x="3675355" y="2020922"/>
            <a:ext cx="2446511" cy="2977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Locator Light" pitchFamily="2" charset="0"/>
              <a:buNone/>
            </a:pPr>
            <a:r>
              <a:rPr lang="en-US" altLang="en-US" sz="1500" dirty="0">
                <a:latin typeface="Book Antiqua" panose="02040602050305030304" pitchFamily="18" charset="0"/>
                <a:cs typeface="Arial" panose="020B0604020202020204" pitchFamily="34" charset="0"/>
              </a:rPr>
              <a:t>“Incorporated”                     Entities</a:t>
            </a:r>
          </a:p>
          <a:p>
            <a:pPr>
              <a:buFont typeface="Locator Light" pitchFamily="2" charset="0"/>
              <a:buNone/>
            </a:pPr>
            <a:endParaRPr lang="en-US" altLang="en-US" sz="1350" dirty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>
              <a:buFont typeface="Locator Light" pitchFamily="2" charset="0"/>
              <a:buNone/>
            </a:pPr>
            <a:r>
              <a:rPr lang="en-US" altLang="en-US" sz="1350" u="sng" dirty="0">
                <a:latin typeface="Book Antiqua" panose="02040602050305030304" pitchFamily="18" charset="0"/>
                <a:cs typeface="Arial" panose="020B0604020202020204" pitchFamily="34" charset="0"/>
              </a:rPr>
              <a:t>Pass Through</a:t>
            </a:r>
          </a:p>
          <a:p>
            <a:pPr>
              <a:buFont typeface="Locator Light" pitchFamily="2" charset="0"/>
              <a:buNone/>
            </a:pPr>
            <a:r>
              <a:rPr lang="en-US" altLang="en-US" sz="1500" dirty="0">
                <a:latin typeface="Book Antiqua" panose="02040602050305030304" pitchFamily="18" charset="0"/>
                <a:cs typeface="Arial" panose="020B0604020202020204" pitchFamily="34" charset="0"/>
              </a:rPr>
              <a:t>“LP”</a:t>
            </a:r>
          </a:p>
          <a:p>
            <a:pPr>
              <a:buFont typeface="Locator Light" pitchFamily="2" charset="0"/>
              <a:buNone/>
            </a:pPr>
            <a:endParaRPr lang="en-US" altLang="en-US" sz="1500" dirty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>
              <a:buFont typeface="Locator Light" pitchFamily="2" charset="0"/>
              <a:buNone/>
            </a:pPr>
            <a:r>
              <a:rPr lang="en-US" altLang="en-US" sz="1500" dirty="0">
                <a:latin typeface="Book Antiqua" panose="02040602050305030304" pitchFamily="18" charset="0"/>
                <a:cs typeface="Arial" panose="020B0604020202020204" pitchFamily="34" charset="0"/>
              </a:rPr>
              <a:t>“LLP”</a:t>
            </a:r>
          </a:p>
          <a:p>
            <a:pPr>
              <a:buFont typeface="Locator Light" pitchFamily="2" charset="0"/>
              <a:buNone/>
            </a:pPr>
            <a:endParaRPr lang="en-US" altLang="en-US" sz="1500" dirty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>
              <a:buFont typeface="Locator Light" pitchFamily="2" charset="0"/>
              <a:buNone/>
            </a:pPr>
            <a:r>
              <a:rPr lang="en-US" altLang="en-US" sz="1500" dirty="0">
                <a:latin typeface="Book Antiqua" panose="02040602050305030304" pitchFamily="18" charset="0"/>
                <a:cs typeface="Arial" panose="020B0604020202020204" pitchFamily="34" charset="0"/>
              </a:rPr>
              <a:t>“LLLP”</a:t>
            </a:r>
          </a:p>
          <a:p>
            <a:pPr>
              <a:buFont typeface="Locator Light" pitchFamily="2" charset="0"/>
              <a:buNone/>
            </a:pPr>
            <a:endParaRPr lang="en-US" altLang="en-US" sz="1500" dirty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>
              <a:buFont typeface="Locator Light" pitchFamily="2" charset="0"/>
              <a:buNone/>
            </a:pPr>
            <a:r>
              <a:rPr lang="en-US" altLang="en-US" sz="1500" b="1" dirty="0">
                <a:latin typeface="Book Antiqua" panose="02040602050305030304" pitchFamily="18" charset="0"/>
                <a:cs typeface="Arial" panose="020B0604020202020204" pitchFamily="34" charset="0"/>
              </a:rPr>
              <a:t>LLC</a:t>
            </a:r>
          </a:p>
          <a:p>
            <a:pPr>
              <a:buFont typeface="Locator Light" pitchFamily="2" charset="0"/>
              <a:buNone/>
            </a:pPr>
            <a:endParaRPr lang="en-US" altLang="en-US" sz="1200" dirty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>
              <a:buFont typeface="Locator Light" pitchFamily="2" charset="0"/>
              <a:buNone/>
            </a:pPr>
            <a:r>
              <a:rPr lang="en-US" altLang="en-US" sz="1500" b="1" dirty="0">
                <a:latin typeface="Book Antiqua" panose="02040602050305030304" pitchFamily="18" charset="0"/>
                <a:cs typeface="Arial" panose="020B0604020202020204" pitchFamily="34" charset="0"/>
              </a:rPr>
              <a:t>S Corp</a:t>
            </a:r>
            <a:endParaRPr lang="en-US" sz="1500" b="1" dirty="0">
              <a:latin typeface="Book Antiqua" panose="0204060205030503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A3E8BD-4180-40BF-BCC1-F128D89F643A}"/>
              </a:ext>
            </a:extLst>
          </p:cNvPr>
          <p:cNvSpPr txBox="1"/>
          <p:nvPr/>
        </p:nvSpPr>
        <p:spPr>
          <a:xfrm>
            <a:off x="6311746" y="2125266"/>
            <a:ext cx="1531398" cy="1315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Locator Light" pitchFamily="2" charset="0"/>
              <a:buNone/>
            </a:pPr>
            <a:endParaRPr lang="en-US" altLang="en-US" sz="1350" u="sng" dirty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>
              <a:buFont typeface="Locator Light" pitchFamily="2" charset="0"/>
              <a:buNone/>
            </a:pPr>
            <a:endParaRPr lang="en-US" altLang="en-US" sz="1350" u="sng" dirty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>
              <a:buFont typeface="Locator Light" pitchFamily="2" charset="0"/>
              <a:buNone/>
            </a:pPr>
            <a:r>
              <a:rPr lang="en-US" altLang="en-US" sz="1350" u="sng" dirty="0">
                <a:latin typeface="Book Antiqua" panose="02040602050305030304" pitchFamily="18" charset="0"/>
                <a:cs typeface="Arial" panose="020B0604020202020204" pitchFamily="34" charset="0"/>
              </a:rPr>
              <a:t>Entity Level Tax</a:t>
            </a:r>
            <a:endParaRPr lang="en-US" altLang="en-US" sz="1350" dirty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>
              <a:buFont typeface="Locator Light" pitchFamily="2" charset="0"/>
              <a:buNone/>
            </a:pPr>
            <a:endParaRPr lang="en-US" altLang="en-US" sz="1200" dirty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>
              <a:buFont typeface="Locator Light" pitchFamily="2" charset="0"/>
              <a:buNone/>
            </a:pPr>
            <a:endParaRPr lang="en-US" altLang="en-US" sz="1200" dirty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>
              <a:buFont typeface="Locator Light" pitchFamily="2" charset="0"/>
              <a:buNone/>
            </a:pPr>
            <a:r>
              <a:rPr lang="en-US" altLang="en-US" sz="1500" b="1" dirty="0">
                <a:latin typeface="Book Antiqua" panose="02040602050305030304" pitchFamily="18" charset="0"/>
                <a:cs typeface="Arial" panose="020B0604020202020204" pitchFamily="34" charset="0"/>
              </a:rPr>
              <a:t>C Corp</a:t>
            </a:r>
            <a:endParaRPr lang="en-US" altLang="en-US" sz="1500" b="1" u="sng" dirty="0"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665673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ED1ED-71E3-4A02-8ABF-76FE4869B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 Antiqua" panose="02040602050305030304" pitchFamily="18" charset="0"/>
              </a:rPr>
              <a:t>Sole Proprietorship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4BA50-67EA-4929-A702-E57A7C227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000" dirty="0">
                <a:latin typeface="Book Antiqua" panose="02040602050305030304" pitchFamily="18" charset="0"/>
              </a:rPr>
              <a:t>One person, on his or her own, earning money on a business activity (not as a W-2 employee)</a:t>
            </a:r>
          </a:p>
          <a:p>
            <a:pPr marL="0" indent="0">
              <a:buNone/>
            </a:pPr>
            <a:endParaRPr lang="en-US" altLang="en-US" sz="2000" dirty="0">
              <a:latin typeface="Book Antiqua" panose="02040602050305030304" pitchFamily="18" charset="0"/>
            </a:endParaRPr>
          </a:p>
          <a:p>
            <a:r>
              <a:rPr lang="en-US" altLang="en-US" sz="2000" dirty="0">
                <a:latin typeface="Book Antiqua" panose="02040602050305030304" pitchFamily="18" charset="0"/>
              </a:rPr>
              <a:t>Liable for all debts and obligations</a:t>
            </a:r>
          </a:p>
          <a:p>
            <a:pPr marL="0" indent="0">
              <a:buNone/>
            </a:pPr>
            <a:endParaRPr lang="en-US" altLang="en-US" sz="2000" dirty="0">
              <a:latin typeface="Book Antiqua" panose="02040602050305030304" pitchFamily="18" charset="0"/>
            </a:endParaRPr>
          </a:p>
          <a:p>
            <a:r>
              <a:rPr lang="en-US" altLang="en-US" sz="2000" dirty="0">
                <a:latin typeface="Book Antiqua" panose="02040602050305030304" pitchFamily="18" charset="0"/>
              </a:rPr>
              <a:t>Pays personal income tax on any income (revenue in excess of expenses)</a:t>
            </a:r>
          </a:p>
          <a:p>
            <a:pPr marL="0" indent="0">
              <a:buNone/>
            </a:pPr>
            <a:endParaRPr lang="en-US" altLang="en-US" sz="2000" dirty="0">
              <a:latin typeface="Book Antiqua" panose="02040602050305030304" pitchFamily="18" charset="0"/>
            </a:endParaRPr>
          </a:p>
          <a:p>
            <a:r>
              <a:rPr lang="en-US" altLang="en-US" sz="2000" dirty="0">
                <a:latin typeface="Book Antiqua" panose="02040602050305030304" pitchFamily="18" charset="0"/>
              </a:rPr>
              <a:t>Can take or use all the expenses or losses to offset revenue</a:t>
            </a:r>
          </a:p>
          <a:p>
            <a:pPr marL="0" indent="0">
              <a:buNone/>
            </a:pPr>
            <a:endParaRPr lang="en-US" altLang="en-US" sz="2000" dirty="0">
              <a:latin typeface="Book Antiqua" panose="02040602050305030304" pitchFamily="18" charset="0"/>
            </a:endParaRPr>
          </a:p>
          <a:p>
            <a:r>
              <a:rPr lang="en-US" altLang="en-US" sz="2000" dirty="0">
                <a:latin typeface="Book Antiqua" panose="02040602050305030304" pitchFamily="18" charset="0"/>
              </a:rPr>
              <a:t>Schedule C on Form 1040</a:t>
            </a:r>
          </a:p>
          <a:p>
            <a:pPr marL="685800" lvl="2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B2E279-E91A-497F-8519-303F7766F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0917-0341-408F-B5F1-B44C99AF2E9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672740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BB0BE-0DB9-4F85-8215-A76FEA212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Book Antiqua" panose="02040602050305030304" pitchFamily="18" charset="0"/>
              </a:rPr>
              <a:t>General Partnership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9516A-93D5-48E7-B73A-96F628E82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dirty="0">
                <a:latin typeface="Book Antiqua" panose="02040602050305030304" pitchFamily="18" charset="0"/>
                <a:cs typeface="Times New Roman" pitchFamily="18" charset="0"/>
              </a:rPr>
              <a:t>Two or more persons carrying on an activity as co-owners for profit, whether or not the persons intend to form a partnership.  </a:t>
            </a:r>
            <a:r>
              <a:rPr lang="en-US" altLang="en-US" i="1" dirty="0">
                <a:latin typeface="Book Antiqua" panose="02040602050305030304" pitchFamily="18" charset="0"/>
                <a:cs typeface="Times New Roman" pitchFamily="18" charset="0"/>
              </a:rPr>
              <a:t>See</a:t>
            </a:r>
            <a:r>
              <a:rPr lang="en-US" altLang="en-US" dirty="0">
                <a:latin typeface="Book Antiqua" panose="02040602050305030304" pitchFamily="18" charset="0"/>
                <a:cs typeface="Times New Roman" pitchFamily="18" charset="0"/>
              </a:rPr>
              <a:t> Minn. Stat.</a:t>
            </a:r>
            <a:br>
              <a:rPr lang="en-US" altLang="en-US" dirty="0">
                <a:latin typeface="Book Antiqua" panose="02040602050305030304" pitchFamily="18" charset="0"/>
                <a:cs typeface="Times New Roman" pitchFamily="18" charset="0"/>
              </a:rPr>
            </a:br>
            <a:r>
              <a:rPr lang="en-US" altLang="en-US" dirty="0">
                <a:latin typeface="Book Antiqua" panose="02040602050305030304" pitchFamily="18" charset="0"/>
                <a:cs typeface="Times New Roman" pitchFamily="18" charset="0"/>
              </a:rPr>
              <a:t>§ 323A.2-02(a).  </a:t>
            </a:r>
          </a:p>
          <a:p>
            <a:r>
              <a:rPr lang="en-US" altLang="en-US" dirty="0">
                <a:latin typeface="Book Antiqua" panose="02040602050305030304" pitchFamily="18" charset="0"/>
                <a:cs typeface="Times New Roman" pitchFamily="18" charset="0"/>
              </a:rPr>
              <a:t>Co-ownership of real property alone not enough. </a:t>
            </a:r>
          </a:p>
          <a:p>
            <a:r>
              <a:rPr lang="en-US" altLang="en-US" dirty="0">
                <a:latin typeface="Book Antiqua" panose="02040602050305030304" pitchFamily="18" charset="0"/>
                <a:cs typeface="Times New Roman" pitchFamily="18" charset="0"/>
              </a:rPr>
              <a:t>Activities being conducted must be “considerable, continuous and regular” with some profit motive.  </a:t>
            </a:r>
          </a:p>
          <a:p>
            <a:r>
              <a:rPr lang="en-US" altLang="en-US" dirty="0">
                <a:latin typeface="Book Antiqua" panose="02040602050305030304" pitchFamily="18" charset="0"/>
                <a:cs typeface="Times New Roman" pitchFamily="18" charset="0"/>
              </a:rPr>
              <a:t>No filing with the Secretary of State to create initial legal existence.</a:t>
            </a:r>
            <a:endParaRPr lang="en-US" altLang="en-US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62B004-32C0-43B1-A4FC-398616AF2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0917-0341-408F-B5F1-B44C99AF2E9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032821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0C65E-F6BC-493E-944F-DB2F764EF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Book Antiqua" panose="02040602050305030304" pitchFamily="18" charset="0"/>
              </a:rPr>
              <a:t>General Partnership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52537-F18B-48C0-8E92-563CA1E7F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/>
          </a:p>
          <a:p>
            <a:r>
              <a:rPr lang="en-US" altLang="en-US" sz="2000" dirty="0">
                <a:latin typeface="Book Antiqua" panose="02040602050305030304" pitchFamily="18" charset="0"/>
                <a:cs typeface="Times New Roman" pitchFamily="18" charset="0"/>
              </a:rPr>
              <a:t>General Partnership may:</a:t>
            </a:r>
          </a:p>
          <a:p>
            <a:pPr lvl="1"/>
            <a:r>
              <a:rPr lang="en-US" altLang="en-US" sz="1400" dirty="0">
                <a:solidFill>
                  <a:schemeClr val="tx1"/>
                </a:solidFill>
                <a:latin typeface="Book Antiqua" panose="02040602050305030304" pitchFamily="18" charset="0"/>
                <a:cs typeface="Times New Roman" pitchFamily="18" charset="0"/>
              </a:rPr>
              <a:t>own personal and real property in the name of General Partnership;</a:t>
            </a:r>
          </a:p>
          <a:p>
            <a:pPr lvl="1"/>
            <a:r>
              <a:rPr lang="en-US" altLang="en-US" sz="1400" dirty="0">
                <a:solidFill>
                  <a:schemeClr val="tx1"/>
                </a:solidFill>
                <a:latin typeface="Book Antiqua" panose="02040602050305030304" pitchFamily="18" charset="0"/>
                <a:cs typeface="Times New Roman" pitchFamily="18" charset="0"/>
              </a:rPr>
              <a:t>sue and be sued in name of GP.</a:t>
            </a:r>
          </a:p>
          <a:p>
            <a:r>
              <a:rPr lang="en-US" altLang="en-US" sz="2000" dirty="0">
                <a:solidFill>
                  <a:schemeClr val="tx1"/>
                </a:solidFill>
                <a:latin typeface="Book Antiqua" panose="02040602050305030304" pitchFamily="18" charset="0"/>
                <a:cs typeface="Times New Roman" pitchFamily="18" charset="0"/>
              </a:rPr>
              <a:t>Not a separate legal entity for all purposes; not a separate legal entity for:</a:t>
            </a:r>
          </a:p>
          <a:p>
            <a:pPr lvl="1"/>
            <a:r>
              <a:rPr lang="en-US" altLang="en-US" sz="1400" dirty="0">
                <a:solidFill>
                  <a:schemeClr val="tx1"/>
                </a:solidFill>
                <a:latin typeface="Book Antiqua" panose="02040602050305030304" pitchFamily="18" charset="0"/>
                <a:cs typeface="Times New Roman" pitchFamily="18" charset="0"/>
              </a:rPr>
              <a:t>state liability purposes; and </a:t>
            </a:r>
          </a:p>
          <a:p>
            <a:pPr lvl="1"/>
            <a:r>
              <a:rPr lang="en-US" altLang="en-US" sz="1400" dirty="0">
                <a:solidFill>
                  <a:schemeClr val="tx1"/>
                </a:solidFill>
                <a:latin typeface="Book Antiqua" panose="02040602050305030304" pitchFamily="18" charset="0"/>
                <a:cs typeface="Times New Roman" pitchFamily="18" charset="0"/>
              </a:rPr>
              <a:t>in certain cases, for federal tax purposes.  </a:t>
            </a:r>
          </a:p>
          <a:p>
            <a:r>
              <a:rPr lang="en-US" altLang="en-US" sz="2000" dirty="0">
                <a:solidFill>
                  <a:schemeClr val="tx1"/>
                </a:solidFill>
                <a:latin typeface="Book Antiqua" panose="02040602050305030304" pitchFamily="18" charset="0"/>
                <a:cs typeface="Times New Roman" pitchFamily="18" charset="0"/>
              </a:rPr>
              <a:t>Like a corporation, LLC, and LP:</a:t>
            </a:r>
          </a:p>
          <a:p>
            <a:pPr lvl="1"/>
            <a:r>
              <a:rPr lang="en-US" altLang="en-US" sz="1400" dirty="0">
                <a:solidFill>
                  <a:schemeClr val="tx1"/>
                </a:solidFill>
                <a:latin typeface="Book Antiqua" panose="02040602050305030304" pitchFamily="18" charset="0"/>
                <a:cs typeface="Times New Roman" pitchFamily="18" charset="0"/>
              </a:rPr>
              <a:t>General Partnership is liable for its own debts and obligations, but all of the partners are jointly and severally liable for the debts and obligations of a general partnership.</a:t>
            </a:r>
            <a:r>
              <a:rPr lang="en-US" altLang="en-US" sz="1400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</a:p>
          <a:p>
            <a:pPr marL="342900" lvl="1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F5A29A-61DE-4BFA-BAFA-41F080390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0917-0341-408F-B5F1-B44C99AF2E9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135844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D5877-5FE7-4037-839D-FEDA895E8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 Antiqua" panose="020406020503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C Corporations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485F4-F49D-4507-8CAF-24FA2FE3B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Tx/>
              <a:buAutoNum type="arabicPeriod"/>
            </a:pPr>
            <a:r>
              <a:rPr lang="en-US" altLang="en-US" dirty="0">
                <a:latin typeface="Book Antiqua" panose="02040602050305030304" pitchFamily="18" charset="0"/>
              </a:rPr>
              <a:t>State Law Corporation</a:t>
            </a:r>
          </a:p>
          <a:p>
            <a:pPr marL="457200" indent="-457200">
              <a:buNone/>
            </a:pPr>
            <a:r>
              <a:rPr lang="en-US" altLang="en-US" dirty="0">
                <a:latin typeface="Book Antiqua" panose="02040602050305030304" pitchFamily="18" charset="0"/>
                <a:sym typeface="Symbol" pitchFamily="18" charset="2"/>
              </a:rPr>
              <a:t>		</a:t>
            </a:r>
            <a:r>
              <a:rPr lang="en-US" altLang="en-US" dirty="0">
                <a:latin typeface="Book Antiqua" panose="02040602050305030304" pitchFamily="18" charset="0"/>
              </a:rPr>
              <a:t>Business corporations – MN Stat.</a:t>
            </a:r>
            <a:r>
              <a:rPr lang="en-US" altLang="en-US" dirty="0">
                <a:latin typeface="Book Antiqua" panose="02040602050305030304" pitchFamily="18" charset="0"/>
                <a:cs typeface="Times New Roman" pitchFamily="18" charset="0"/>
              </a:rPr>
              <a:t>§</a:t>
            </a:r>
            <a:r>
              <a:rPr lang="en-US" altLang="en-US" dirty="0">
                <a:latin typeface="Book Antiqua" panose="02040602050305030304" pitchFamily="18" charset="0"/>
              </a:rPr>
              <a:t>302A</a:t>
            </a:r>
          </a:p>
          <a:p>
            <a:pPr marL="457200" indent="-457200">
              <a:buNone/>
            </a:pPr>
            <a:r>
              <a:rPr lang="en-US" altLang="en-US" dirty="0">
                <a:latin typeface="Book Antiqua" panose="02040602050305030304" pitchFamily="18" charset="0"/>
                <a:sym typeface="Symbol" pitchFamily="18" charset="2"/>
              </a:rPr>
              <a:t>		</a:t>
            </a:r>
            <a:r>
              <a:rPr lang="en-US" altLang="en-US" dirty="0">
                <a:latin typeface="Book Antiqua" panose="02040602050305030304" pitchFamily="18" charset="0"/>
              </a:rPr>
              <a:t>Nonprofit corporations – MN Stat.</a:t>
            </a:r>
            <a:r>
              <a:rPr lang="en-US" altLang="en-US" dirty="0">
                <a:latin typeface="Book Antiqua" panose="02040602050305030304" pitchFamily="18" charset="0"/>
                <a:cs typeface="Times New Roman" pitchFamily="18" charset="0"/>
              </a:rPr>
              <a:t>§</a:t>
            </a:r>
            <a:r>
              <a:rPr lang="en-US" altLang="en-US" dirty="0">
                <a:latin typeface="Book Antiqua" panose="02040602050305030304" pitchFamily="18" charset="0"/>
              </a:rPr>
              <a:t>317A</a:t>
            </a:r>
          </a:p>
          <a:p>
            <a:pPr marL="457200" indent="-457200">
              <a:buNone/>
            </a:pPr>
            <a:r>
              <a:rPr lang="en-US" altLang="en-US" dirty="0">
                <a:latin typeface="Book Antiqua" panose="02040602050305030304" pitchFamily="18" charset="0"/>
                <a:sym typeface="Symbol" pitchFamily="18" charset="2"/>
              </a:rPr>
              <a:t>		</a:t>
            </a:r>
            <a:r>
              <a:rPr lang="en-US" altLang="en-US" dirty="0">
                <a:latin typeface="Book Antiqua" panose="02040602050305030304" pitchFamily="18" charset="0"/>
              </a:rPr>
              <a:t>Professional Firms – MN Stat.</a:t>
            </a:r>
            <a:r>
              <a:rPr lang="en-US" altLang="en-US" dirty="0">
                <a:latin typeface="Book Antiqua" panose="02040602050305030304" pitchFamily="18" charset="0"/>
                <a:cs typeface="Times New Roman" pitchFamily="18" charset="0"/>
              </a:rPr>
              <a:t>§</a:t>
            </a:r>
            <a:r>
              <a:rPr lang="en-US" altLang="en-US" dirty="0">
                <a:latin typeface="Book Antiqua" panose="02040602050305030304" pitchFamily="18" charset="0"/>
              </a:rPr>
              <a:t>319B</a:t>
            </a:r>
          </a:p>
          <a:p>
            <a:pPr marL="457200" indent="-457200">
              <a:buFontTx/>
              <a:buAutoNum type="arabicPeriod" startAt="2"/>
            </a:pPr>
            <a:r>
              <a:rPr lang="en-US" altLang="en-US" dirty="0">
                <a:latin typeface="Book Antiqua" panose="02040602050305030304" pitchFamily="18" charset="0"/>
              </a:rPr>
              <a:t>Limited Liability to Shareholders and Officers and Directors</a:t>
            </a:r>
          </a:p>
          <a:p>
            <a:pPr marL="457200" indent="-457200">
              <a:buFontTx/>
              <a:buAutoNum type="arabicPeriod" startAt="2"/>
            </a:pPr>
            <a:r>
              <a:rPr lang="en-US" altLang="en-US" dirty="0">
                <a:latin typeface="Book Antiqua" panose="02040602050305030304" pitchFamily="18" charset="0"/>
              </a:rPr>
              <a:t>Double Taxation on Profits</a:t>
            </a:r>
          </a:p>
          <a:p>
            <a:pPr marL="457200" indent="-457200">
              <a:buFontTx/>
              <a:buAutoNum type="arabicPeriod" startAt="2"/>
            </a:pPr>
            <a:r>
              <a:rPr lang="en-US" altLang="en-US" dirty="0">
                <a:latin typeface="Book Antiqua" panose="02040602050305030304" pitchFamily="18" charset="0"/>
              </a:rPr>
              <a:t>Multiple Classes of Stock Possible</a:t>
            </a:r>
          </a:p>
          <a:p>
            <a:pPr marL="457200" indent="-457200">
              <a:buFontTx/>
              <a:buAutoNum type="arabicPeriod" startAt="2"/>
            </a:pPr>
            <a:r>
              <a:rPr lang="en-US" altLang="en-US" dirty="0">
                <a:latin typeface="Book Antiqua" panose="02040602050305030304" pitchFamily="18" charset="0"/>
              </a:rPr>
              <a:t>Unlimited Number of Shareholders</a:t>
            </a:r>
          </a:p>
          <a:p>
            <a:pPr marL="457200" indent="-457200">
              <a:buFontTx/>
              <a:buAutoNum type="arabicPeriod" startAt="2"/>
            </a:pPr>
            <a:r>
              <a:rPr lang="en-US" altLang="en-US" dirty="0">
                <a:latin typeface="Book Antiqua" panose="02040602050305030304" pitchFamily="18" charset="0"/>
              </a:rPr>
              <a:t>No Restriction on “Who” Can Be a Shareholder</a:t>
            </a:r>
          </a:p>
          <a:p>
            <a:endParaRPr lang="en-US" dirty="0">
              <a:latin typeface="Book Antiqua" panose="020406020503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80AD93-09A4-4A01-8621-E972A6B53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0917-0341-408F-B5F1-B44C99AF2E9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349247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Avisen Legal">
      <a:dk1>
        <a:srgbClr val="331F38"/>
      </a:dk1>
      <a:lt1>
        <a:srgbClr val="ECECEC"/>
      </a:lt1>
      <a:dk2>
        <a:srgbClr val="716993"/>
      </a:dk2>
      <a:lt2>
        <a:srgbClr val="ECECEC"/>
      </a:lt2>
      <a:accent1>
        <a:srgbClr val="716993"/>
      </a:accent1>
      <a:accent2>
        <a:srgbClr val="6E9EAF"/>
      </a:accent2>
      <a:accent3>
        <a:srgbClr val="A5A5A5"/>
      </a:accent3>
      <a:accent4>
        <a:srgbClr val="A0C1B8"/>
      </a:accent4>
      <a:accent5>
        <a:srgbClr val="F3E6C1"/>
      </a:accent5>
      <a:accent6>
        <a:srgbClr val="331F38"/>
      </a:accent6>
      <a:hlink>
        <a:srgbClr val="6E9EAF"/>
      </a:hlink>
      <a:folHlink>
        <a:srgbClr val="331F38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ood Waste Anaerobic Digestion Project" id="{2AF41551-B3D7-1D4B-ADD6-41A8353AC350}" vid="{A7B75C7C-AB20-BE4D-A3CC-5F3005041A2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Avisen Template</Template>
  <TotalTime>24</TotalTime>
  <Words>2952</Words>
  <Application>Microsoft Office PowerPoint</Application>
  <PresentationFormat>On-screen Show (4:3)</PresentationFormat>
  <Paragraphs>494</Paragraphs>
  <Slides>46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5" baseType="lpstr">
      <vt:lpstr>Arial</vt:lpstr>
      <vt:lpstr>Avenir Book</vt:lpstr>
      <vt:lpstr>Book Antiqua</vt:lpstr>
      <vt:lpstr>Calibri</vt:lpstr>
      <vt:lpstr>Courier New</vt:lpstr>
      <vt:lpstr>Garamond</vt:lpstr>
      <vt:lpstr>Locator Light</vt:lpstr>
      <vt:lpstr>Tahoma</vt:lpstr>
      <vt:lpstr>Office Theme</vt:lpstr>
      <vt:lpstr>What Every Lawyer Needs to Know  About Selecting and Forming Entities </vt:lpstr>
      <vt:lpstr>Sources of “Law”</vt:lpstr>
      <vt:lpstr>Determiners</vt:lpstr>
      <vt:lpstr>Taxation Choices </vt:lpstr>
      <vt:lpstr>Universe of Choices </vt:lpstr>
      <vt:lpstr>Sole Proprietorship</vt:lpstr>
      <vt:lpstr>General Partnership</vt:lpstr>
      <vt:lpstr>General Partnership</vt:lpstr>
      <vt:lpstr>C Corporations </vt:lpstr>
      <vt:lpstr>S Corporations </vt:lpstr>
      <vt:lpstr>Domestic LP, LLP, LLLP (Not Used Often)</vt:lpstr>
      <vt:lpstr>Domestic LLCs </vt:lpstr>
      <vt:lpstr>Structure of Ownership and Management</vt:lpstr>
      <vt:lpstr>Comparison of Pass Through Entities </vt:lpstr>
      <vt:lpstr>General Rules of Thumb</vt:lpstr>
      <vt:lpstr>Entity Formation Steps </vt:lpstr>
      <vt:lpstr>Formation/Governance Documents </vt:lpstr>
      <vt:lpstr>Articles of Incorporation </vt:lpstr>
      <vt:lpstr>Articles of Incorporation </vt:lpstr>
      <vt:lpstr>Articles of Incorporation –  Road Map</vt:lpstr>
      <vt:lpstr>Articles of Incorporation - Name</vt:lpstr>
      <vt:lpstr>Articles of Incorporation – Registered Office/Registered Agent</vt:lpstr>
      <vt:lpstr>Articles of Incorporation – Authorized Capital</vt:lpstr>
      <vt:lpstr>Articles of Incorporation – Authorized Capital</vt:lpstr>
      <vt:lpstr>Articles of Incorporation – S Corporation</vt:lpstr>
      <vt:lpstr>Articles of Incorporation – Additional Provisions</vt:lpstr>
      <vt:lpstr>Articles of Incorporation</vt:lpstr>
      <vt:lpstr>Articles of Incorporation –Directors</vt:lpstr>
      <vt:lpstr>Other Default Modifications </vt:lpstr>
      <vt:lpstr>Other Default Modifications </vt:lpstr>
      <vt:lpstr>Higher than Statute </vt:lpstr>
      <vt:lpstr>Voting Nuances </vt:lpstr>
      <vt:lpstr>Bylaw Amendments </vt:lpstr>
      <vt:lpstr>Feel Good Provisions</vt:lpstr>
      <vt:lpstr>Removing Minority Protections</vt:lpstr>
      <vt:lpstr>Governance Documents – Bylaws</vt:lpstr>
      <vt:lpstr>Bylaws Details</vt:lpstr>
      <vt:lpstr>First Meeting Minutes</vt:lpstr>
      <vt:lpstr>Limited Liability Company</vt:lpstr>
      <vt:lpstr>Articles of Organization</vt:lpstr>
      <vt:lpstr>Operating Agreement</vt:lpstr>
      <vt:lpstr>Management</vt:lpstr>
      <vt:lpstr>Financial Rights and Governance Rights</vt:lpstr>
      <vt:lpstr>Fiduciary Duties</vt:lpstr>
      <vt:lpstr>Indemnification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Every Lawyer Needs to Know  About Selecting and Forming Entities</dc:title>
  <dc:creator>Emma Lundquist</dc:creator>
  <cp:lastModifiedBy>Emma Lundquist</cp:lastModifiedBy>
  <cp:revision>5</cp:revision>
  <dcterms:created xsi:type="dcterms:W3CDTF">2021-01-22T16:43:59Z</dcterms:created>
  <dcterms:modified xsi:type="dcterms:W3CDTF">2021-01-25T17:16:02Z</dcterms:modified>
</cp:coreProperties>
</file>