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56" r:id="rId5"/>
    <p:sldId id="274" r:id="rId6"/>
    <p:sldId id="262" r:id="rId7"/>
    <p:sldId id="263" r:id="rId8"/>
    <p:sldId id="264" r:id="rId9"/>
    <p:sldId id="276" r:id="rId10"/>
    <p:sldId id="275" r:id="rId11"/>
    <p:sldId id="277" r:id="rId12"/>
    <p:sldId id="258" r:id="rId13"/>
    <p:sldId id="278" r:id="rId14"/>
    <p:sldId id="279" r:id="rId15"/>
    <p:sldId id="280" r:id="rId16"/>
    <p:sldId id="281" r:id="rId17"/>
    <p:sldId id="282" r:id="rId18"/>
    <p:sldId id="283" r:id="rId19"/>
    <p:sldId id="267" r:id="rId20"/>
    <p:sldId id="273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2"/>
    <p:restoredTop sz="94613"/>
  </p:normalViewPr>
  <p:slideViewPr>
    <p:cSldViewPr snapToGrid="0" snapToObjects="1">
      <p:cViewPr varScale="1">
        <p:scale>
          <a:sx n="81" d="100"/>
          <a:sy n="81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D0BCF-6A92-4BC8-BBAA-E8B728E35E06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D4D8662-832D-4DE6-BCC2-7DC14169E258}">
      <dgm:prSet/>
      <dgm:spPr/>
      <dgm:t>
        <a:bodyPr/>
        <a:lstStyle/>
        <a:p>
          <a:r>
            <a:rPr lang="en-US"/>
            <a:t>Right Technology</a:t>
          </a:r>
        </a:p>
      </dgm:t>
    </dgm:pt>
    <dgm:pt modelId="{953FDB6A-13B5-46E7-BBF5-BFEE53633603}" type="parTrans" cxnId="{B04FE324-832E-4154-AE76-6641F6D809C5}">
      <dgm:prSet/>
      <dgm:spPr/>
      <dgm:t>
        <a:bodyPr/>
        <a:lstStyle/>
        <a:p>
          <a:endParaRPr lang="en-US"/>
        </a:p>
      </dgm:t>
    </dgm:pt>
    <dgm:pt modelId="{79073C8A-3430-4E32-AA9C-FAD4C723DBA4}" type="sibTrans" cxnId="{B04FE324-832E-4154-AE76-6641F6D809C5}">
      <dgm:prSet/>
      <dgm:spPr/>
      <dgm:t>
        <a:bodyPr/>
        <a:lstStyle/>
        <a:p>
          <a:endParaRPr lang="en-US"/>
        </a:p>
      </dgm:t>
    </dgm:pt>
    <dgm:pt modelId="{91DD5681-56CB-43C3-8930-94EB95FB055A}">
      <dgm:prSet/>
      <dgm:spPr/>
      <dgm:t>
        <a:bodyPr/>
        <a:lstStyle/>
        <a:p>
          <a:r>
            <a:rPr lang="en-US"/>
            <a:t>Right Feedstock Providers</a:t>
          </a:r>
        </a:p>
      </dgm:t>
    </dgm:pt>
    <dgm:pt modelId="{EC4ADF79-A400-4761-9A27-765A4D8E6AA3}" type="parTrans" cxnId="{C4A45EAB-48A3-4C2B-965E-145CC67DF102}">
      <dgm:prSet/>
      <dgm:spPr/>
      <dgm:t>
        <a:bodyPr/>
        <a:lstStyle/>
        <a:p>
          <a:endParaRPr lang="en-US"/>
        </a:p>
      </dgm:t>
    </dgm:pt>
    <dgm:pt modelId="{F1C13699-D2E7-4255-ACB1-E77831221427}" type="sibTrans" cxnId="{C4A45EAB-48A3-4C2B-965E-145CC67DF102}">
      <dgm:prSet/>
      <dgm:spPr/>
      <dgm:t>
        <a:bodyPr/>
        <a:lstStyle/>
        <a:p>
          <a:endParaRPr lang="en-US"/>
        </a:p>
      </dgm:t>
    </dgm:pt>
    <dgm:pt modelId="{B5E8296D-5529-44A1-B6AF-7A9F0CC38B0C}">
      <dgm:prSet/>
      <dgm:spPr/>
      <dgm:t>
        <a:bodyPr/>
        <a:lstStyle/>
        <a:p>
          <a:r>
            <a:rPr lang="en-US"/>
            <a:t>Right EPC Contractor</a:t>
          </a:r>
        </a:p>
      </dgm:t>
    </dgm:pt>
    <dgm:pt modelId="{82038A82-5986-48A8-9E4D-4AEC54A0F08C}" type="parTrans" cxnId="{58C7C460-F855-4F29-B39A-56E96C53F33A}">
      <dgm:prSet/>
      <dgm:spPr/>
      <dgm:t>
        <a:bodyPr/>
        <a:lstStyle/>
        <a:p>
          <a:endParaRPr lang="en-US"/>
        </a:p>
      </dgm:t>
    </dgm:pt>
    <dgm:pt modelId="{B8C95855-3BF5-4728-ADF0-A2F3ABB69B59}" type="sibTrans" cxnId="{58C7C460-F855-4F29-B39A-56E96C53F33A}">
      <dgm:prSet/>
      <dgm:spPr/>
      <dgm:t>
        <a:bodyPr/>
        <a:lstStyle/>
        <a:p>
          <a:endParaRPr lang="en-US"/>
        </a:p>
      </dgm:t>
    </dgm:pt>
    <dgm:pt modelId="{0EC1379D-98E3-4F85-8512-341B43E0CB06}">
      <dgm:prSet/>
      <dgm:spPr/>
      <dgm:t>
        <a:bodyPr/>
        <a:lstStyle/>
        <a:p>
          <a:r>
            <a:rPr lang="en-US"/>
            <a:t>Right Offtake</a:t>
          </a:r>
        </a:p>
      </dgm:t>
    </dgm:pt>
    <dgm:pt modelId="{2EEC5592-4E2D-4924-83DE-CF788CE973E5}" type="parTrans" cxnId="{8FA3DDAA-1D89-456A-9CED-C2CD1F32927E}">
      <dgm:prSet/>
      <dgm:spPr/>
      <dgm:t>
        <a:bodyPr/>
        <a:lstStyle/>
        <a:p>
          <a:endParaRPr lang="en-US"/>
        </a:p>
      </dgm:t>
    </dgm:pt>
    <dgm:pt modelId="{29348DE2-9738-47B1-B1DC-8F78E63F67DE}" type="sibTrans" cxnId="{8FA3DDAA-1D89-456A-9CED-C2CD1F32927E}">
      <dgm:prSet/>
      <dgm:spPr/>
      <dgm:t>
        <a:bodyPr/>
        <a:lstStyle/>
        <a:p>
          <a:endParaRPr lang="en-US"/>
        </a:p>
      </dgm:t>
    </dgm:pt>
    <dgm:pt modelId="{47D89E66-6012-4F30-953B-D3A64DFDB7AF}">
      <dgm:prSet/>
      <dgm:spPr/>
      <dgm:t>
        <a:bodyPr/>
        <a:lstStyle/>
        <a:p>
          <a:r>
            <a:rPr lang="en-US"/>
            <a:t>Right Financing</a:t>
          </a:r>
        </a:p>
      </dgm:t>
    </dgm:pt>
    <dgm:pt modelId="{CAA8B223-2798-4A38-AB34-C415944B298E}" type="parTrans" cxnId="{7F9A1629-D6A2-44C2-9F73-8EF097881440}">
      <dgm:prSet/>
      <dgm:spPr/>
      <dgm:t>
        <a:bodyPr/>
        <a:lstStyle/>
        <a:p>
          <a:endParaRPr lang="en-US"/>
        </a:p>
      </dgm:t>
    </dgm:pt>
    <dgm:pt modelId="{3235D32F-E485-4FF4-8D3B-2ACF2123E16D}" type="sibTrans" cxnId="{7F9A1629-D6A2-44C2-9F73-8EF097881440}">
      <dgm:prSet/>
      <dgm:spPr/>
      <dgm:t>
        <a:bodyPr/>
        <a:lstStyle/>
        <a:p>
          <a:endParaRPr lang="en-US"/>
        </a:p>
      </dgm:t>
    </dgm:pt>
    <dgm:pt modelId="{78910EC5-764D-453F-9DD5-BEA353302CA0}" type="pres">
      <dgm:prSet presAssocID="{DACD0BCF-6A92-4BC8-BBAA-E8B728E35E06}" presName="Name0" presStyleCnt="0">
        <dgm:presLayoutVars>
          <dgm:dir/>
          <dgm:animLvl val="lvl"/>
          <dgm:resizeHandles val="exact"/>
        </dgm:presLayoutVars>
      </dgm:prSet>
      <dgm:spPr/>
    </dgm:pt>
    <dgm:pt modelId="{F71A93EF-2B98-4141-99DF-F014D3D9CEF8}" type="pres">
      <dgm:prSet presAssocID="{AD4D8662-832D-4DE6-BCC2-7DC14169E258}" presName="linNode" presStyleCnt="0"/>
      <dgm:spPr/>
    </dgm:pt>
    <dgm:pt modelId="{0F466180-FF5E-4E79-8AF5-5C441F0F489B}" type="pres">
      <dgm:prSet presAssocID="{AD4D8662-832D-4DE6-BCC2-7DC14169E258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37A399FE-10CF-421A-9662-7DEF53BF4CFC}" type="pres">
      <dgm:prSet presAssocID="{79073C8A-3430-4E32-AA9C-FAD4C723DBA4}" presName="sp" presStyleCnt="0"/>
      <dgm:spPr/>
    </dgm:pt>
    <dgm:pt modelId="{9234E33A-3BF5-436C-8547-929168D017EB}" type="pres">
      <dgm:prSet presAssocID="{91DD5681-56CB-43C3-8930-94EB95FB055A}" presName="linNode" presStyleCnt="0"/>
      <dgm:spPr/>
    </dgm:pt>
    <dgm:pt modelId="{F846EAE0-823E-4981-A194-A6ABAC8C167C}" type="pres">
      <dgm:prSet presAssocID="{91DD5681-56CB-43C3-8930-94EB95FB055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90B363B-31DE-4E32-AD2E-478373EF3D9D}" type="pres">
      <dgm:prSet presAssocID="{F1C13699-D2E7-4255-ACB1-E77831221427}" presName="sp" presStyleCnt="0"/>
      <dgm:spPr/>
    </dgm:pt>
    <dgm:pt modelId="{1FEC2E0A-4372-474D-8159-6F97F24D5089}" type="pres">
      <dgm:prSet presAssocID="{B5E8296D-5529-44A1-B6AF-7A9F0CC38B0C}" presName="linNode" presStyleCnt="0"/>
      <dgm:spPr/>
    </dgm:pt>
    <dgm:pt modelId="{3223DB87-DB63-4E06-B070-00E477B6A22D}" type="pres">
      <dgm:prSet presAssocID="{B5E8296D-5529-44A1-B6AF-7A9F0CC38B0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2F44DCD-C213-4D67-B61C-500647DA365D}" type="pres">
      <dgm:prSet presAssocID="{B8C95855-3BF5-4728-ADF0-A2F3ABB69B59}" presName="sp" presStyleCnt="0"/>
      <dgm:spPr/>
    </dgm:pt>
    <dgm:pt modelId="{BC9824E6-32F2-4D10-929B-92926EB9AD7E}" type="pres">
      <dgm:prSet presAssocID="{0EC1379D-98E3-4F85-8512-341B43E0CB06}" presName="linNode" presStyleCnt="0"/>
      <dgm:spPr/>
    </dgm:pt>
    <dgm:pt modelId="{FE66F049-04EB-4E4E-9575-73FAD7052DAD}" type="pres">
      <dgm:prSet presAssocID="{0EC1379D-98E3-4F85-8512-341B43E0CB06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775885B8-BD03-4A45-AC9D-0CA1A82F2E5E}" type="pres">
      <dgm:prSet presAssocID="{29348DE2-9738-47B1-B1DC-8F78E63F67DE}" presName="sp" presStyleCnt="0"/>
      <dgm:spPr/>
    </dgm:pt>
    <dgm:pt modelId="{09C9F6DC-8D7F-4DE7-B933-B2BF9FE9F6CE}" type="pres">
      <dgm:prSet presAssocID="{47D89E66-6012-4F30-953B-D3A64DFDB7AF}" presName="linNode" presStyleCnt="0"/>
      <dgm:spPr/>
    </dgm:pt>
    <dgm:pt modelId="{290F062D-38AA-4BCA-92B4-88DF23106167}" type="pres">
      <dgm:prSet presAssocID="{47D89E66-6012-4F30-953B-D3A64DFDB7AF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F184FA1C-D9F0-4834-8D3C-CF2D5E1F530D}" type="presOf" srcId="{47D89E66-6012-4F30-953B-D3A64DFDB7AF}" destId="{290F062D-38AA-4BCA-92B4-88DF23106167}" srcOrd="0" destOrd="0" presId="urn:microsoft.com/office/officeart/2005/8/layout/vList5"/>
    <dgm:cxn modelId="{A8CF2B1D-5442-4ACF-9B8A-A809225F8201}" type="presOf" srcId="{0EC1379D-98E3-4F85-8512-341B43E0CB06}" destId="{FE66F049-04EB-4E4E-9575-73FAD7052DAD}" srcOrd="0" destOrd="0" presId="urn:microsoft.com/office/officeart/2005/8/layout/vList5"/>
    <dgm:cxn modelId="{F7E3A321-9204-4F90-9F1A-E18046BC643D}" type="presOf" srcId="{B5E8296D-5529-44A1-B6AF-7A9F0CC38B0C}" destId="{3223DB87-DB63-4E06-B070-00E477B6A22D}" srcOrd="0" destOrd="0" presId="urn:microsoft.com/office/officeart/2005/8/layout/vList5"/>
    <dgm:cxn modelId="{B04FE324-832E-4154-AE76-6641F6D809C5}" srcId="{DACD0BCF-6A92-4BC8-BBAA-E8B728E35E06}" destId="{AD4D8662-832D-4DE6-BCC2-7DC14169E258}" srcOrd="0" destOrd="0" parTransId="{953FDB6A-13B5-46E7-BBF5-BFEE53633603}" sibTransId="{79073C8A-3430-4E32-AA9C-FAD4C723DBA4}"/>
    <dgm:cxn modelId="{7F9A1629-D6A2-44C2-9F73-8EF097881440}" srcId="{DACD0BCF-6A92-4BC8-BBAA-E8B728E35E06}" destId="{47D89E66-6012-4F30-953B-D3A64DFDB7AF}" srcOrd="4" destOrd="0" parTransId="{CAA8B223-2798-4A38-AB34-C415944B298E}" sibTransId="{3235D32F-E485-4FF4-8D3B-2ACF2123E16D}"/>
    <dgm:cxn modelId="{58C7C460-F855-4F29-B39A-56E96C53F33A}" srcId="{DACD0BCF-6A92-4BC8-BBAA-E8B728E35E06}" destId="{B5E8296D-5529-44A1-B6AF-7A9F0CC38B0C}" srcOrd="2" destOrd="0" parTransId="{82038A82-5986-48A8-9E4D-4AEC54A0F08C}" sibTransId="{B8C95855-3BF5-4728-ADF0-A2F3ABB69B59}"/>
    <dgm:cxn modelId="{025B4863-67D7-4320-BD73-3F23395F9E8B}" type="presOf" srcId="{91DD5681-56CB-43C3-8930-94EB95FB055A}" destId="{F846EAE0-823E-4981-A194-A6ABAC8C167C}" srcOrd="0" destOrd="0" presId="urn:microsoft.com/office/officeart/2005/8/layout/vList5"/>
    <dgm:cxn modelId="{0E71EE68-E926-4069-A858-6690F6E5D2B3}" type="presOf" srcId="{DACD0BCF-6A92-4BC8-BBAA-E8B728E35E06}" destId="{78910EC5-764D-453F-9DD5-BEA353302CA0}" srcOrd="0" destOrd="0" presId="urn:microsoft.com/office/officeart/2005/8/layout/vList5"/>
    <dgm:cxn modelId="{8FA3DDAA-1D89-456A-9CED-C2CD1F32927E}" srcId="{DACD0BCF-6A92-4BC8-BBAA-E8B728E35E06}" destId="{0EC1379D-98E3-4F85-8512-341B43E0CB06}" srcOrd="3" destOrd="0" parTransId="{2EEC5592-4E2D-4924-83DE-CF788CE973E5}" sibTransId="{29348DE2-9738-47B1-B1DC-8F78E63F67DE}"/>
    <dgm:cxn modelId="{C4A45EAB-48A3-4C2B-965E-145CC67DF102}" srcId="{DACD0BCF-6A92-4BC8-BBAA-E8B728E35E06}" destId="{91DD5681-56CB-43C3-8930-94EB95FB055A}" srcOrd="1" destOrd="0" parTransId="{EC4ADF79-A400-4761-9A27-765A4D8E6AA3}" sibTransId="{F1C13699-D2E7-4255-ACB1-E77831221427}"/>
    <dgm:cxn modelId="{69D9D4B0-D0C1-4B21-B8C0-0E82FF2103BE}" type="presOf" srcId="{AD4D8662-832D-4DE6-BCC2-7DC14169E258}" destId="{0F466180-FF5E-4E79-8AF5-5C441F0F489B}" srcOrd="0" destOrd="0" presId="urn:microsoft.com/office/officeart/2005/8/layout/vList5"/>
    <dgm:cxn modelId="{23E34F07-4FA0-4AC7-8D1D-83D0D6377E20}" type="presParOf" srcId="{78910EC5-764D-453F-9DD5-BEA353302CA0}" destId="{F71A93EF-2B98-4141-99DF-F014D3D9CEF8}" srcOrd="0" destOrd="0" presId="urn:microsoft.com/office/officeart/2005/8/layout/vList5"/>
    <dgm:cxn modelId="{F2B29D2D-1B00-475E-8583-A6F42326AA93}" type="presParOf" srcId="{F71A93EF-2B98-4141-99DF-F014D3D9CEF8}" destId="{0F466180-FF5E-4E79-8AF5-5C441F0F489B}" srcOrd="0" destOrd="0" presId="urn:microsoft.com/office/officeart/2005/8/layout/vList5"/>
    <dgm:cxn modelId="{1784B5AE-02F6-4E4B-AE91-E73D627C3C6C}" type="presParOf" srcId="{78910EC5-764D-453F-9DD5-BEA353302CA0}" destId="{37A399FE-10CF-421A-9662-7DEF53BF4CFC}" srcOrd="1" destOrd="0" presId="urn:microsoft.com/office/officeart/2005/8/layout/vList5"/>
    <dgm:cxn modelId="{5E6B91B2-6F67-44C6-A553-AF0340A7E04D}" type="presParOf" srcId="{78910EC5-764D-453F-9DD5-BEA353302CA0}" destId="{9234E33A-3BF5-436C-8547-929168D017EB}" srcOrd="2" destOrd="0" presId="urn:microsoft.com/office/officeart/2005/8/layout/vList5"/>
    <dgm:cxn modelId="{5F3F8836-80B5-46EB-B194-1DD3E9517064}" type="presParOf" srcId="{9234E33A-3BF5-436C-8547-929168D017EB}" destId="{F846EAE0-823E-4981-A194-A6ABAC8C167C}" srcOrd="0" destOrd="0" presId="urn:microsoft.com/office/officeart/2005/8/layout/vList5"/>
    <dgm:cxn modelId="{6A5543B4-EB00-475A-8316-83A8C6C8E597}" type="presParOf" srcId="{78910EC5-764D-453F-9DD5-BEA353302CA0}" destId="{190B363B-31DE-4E32-AD2E-478373EF3D9D}" srcOrd="3" destOrd="0" presId="urn:microsoft.com/office/officeart/2005/8/layout/vList5"/>
    <dgm:cxn modelId="{C9A1129F-97C1-42D3-961A-7025115E9338}" type="presParOf" srcId="{78910EC5-764D-453F-9DD5-BEA353302CA0}" destId="{1FEC2E0A-4372-474D-8159-6F97F24D5089}" srcOrd="4" destOrd="0" presId="urn:microsoft.com/office/officeart/2005/8/layout/vList5"/>
    <dgm:cxn modelId="{2AA76289-B14D-44CB-8957-862698726D86}" type="presParOf" srcId="{1FEC2E0A-4372-474D-8159-6F97F24D5089}" destId="{3223DB87-DB63-4E06-B070-00E477B6A22D}" srcOrd="0" destOrd="0" presId="urn:microsoft.com/office/officeart/2005/8/layout/vList5"/>
    <dgm:cxn modelId="{ED8C5EC4-DD83-4C0B-8F05-1733BD7B6BFF}" type="presParOf" srcId="{78910EC5-764D-453F-9DD5-BEA353302CA0}" destId="{92F44DCD-C213-4D67-B61C-500647DA365D}" srcOrd="5" destOrd="0" presId="urn:microsoft.com/office/officeart/2005/8/layout/vList5"/>
    <dgm:cxn modelId="{8021464E-837E-425B-8799-C54A54688625}" type="presParOf" srcId="{78910EC5-764D-453F-9DD5-BEA353302CA0}" destId="{BC9824E6-32F2-4D10-929B-92926EB9AD7E}" srcOrd="6" destOrd="0" presId="urn:microsoft.com/office/officeart/2005/8/layout/vList5"/>
    <dgm:cxn modelId="{3B0A3110-20ED-4FD7-8BD6-B6245D1EA918}" type="presParOf" srcId="{BC9824E6-32F2-4D10-929B-92926EB9AD7E}" destId="{FE66F049-04EB-4E4E-9575-73FAD7052DAD}" srcOrd="0" destOrd="0" presId="urn:microsoft.com/office/officeart/2005/8/layout/vList5"/>
    <dgm:cxn modelId="{1CECBEA5-27B1-44DC-B38E-8ADFF304CC6D}" type="presParOf" srcId="{78910EC5-764D-453F-9DD5-BEA353302CA0}" destId="{775885B8-BD03-4A45-AC9D-0CA1A82F2E5E}" srcOrd="7" destOrd="0" presId="urn:microsoft.com/office/officeart/2005/8/layout/vList5"/>
    <dgm:cxn modelId="{5CBC28E7-3EEF-4BB7-B57F-5976B016A4D0}" type="presParOf" srcId="{78910EC5-764D-453F-9DD5-BEA353302CA0}" destId="{09C9F6DC-8D7F-4DE7-B933-B2BF9FE9F6CE}" srcOrd="8" destOrd="0" presId="urn:microsoft.com/office/officeart/2005/8/layout/vList5"/>
    <dgm:cxn modelId="{EEB458B5-24F1-4459-BA82-56532025A0A9}" type="presParOf" srcId="{09C9F6DC-8D7F-4DE7-B933-B2BF9FE9F6CE}" destId="{290F062D-38AA-4BCA-92B4-88DF2310616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DA5469-CC53-4CD8-B5EC-F0A4DE555D29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CD877F-0BC4-46F7-99F5-077D7F6800A9}">
      <dgm:prSet/>
      <dgm:spPr/>
      <dgm:t>
        <a:bodyPr/>
        <a:lstStyle/>
        <a:p>
          <a:r>
            <a:rPr lang="en-US"/>
            <a:t>Must be proven to work with food waste and/or mixed feedstock</a:t>
          </a:r>
        </a:p>
      </dgm:t>
    </dgm:pt>
    <dgm:pt modelId="{FF3F0D6E-A1B5-4115-A45D-D9FFB4B52042}" type="parTrans" cxnId="{73B9AB70-47D5-4D94-A654-DAD7E69F926D}">
      <dgm:prSet/>
      <dgm:spPr/>
      <dgm:t>
        <a:bodyPr/>
        <a:lstStyle/>
        <a:p>
          <a:endParaRPr lang="en-US"/>
        </a:p>
      </dgm:t>
    </dgm:pt>
    <dgm:pt modelId="{CF38B5FA-6B1F-4517-AFB0-06F1C38FDE96}" type="sibTrans" cxnId="{73B9AB70-47D5-4D94-A654-DAD7E69F926D}">
      <dgm:prSet/>
      <dgm:spPr/>
      <dgm:t>
        <a:bodyPr/>
        <a:lstStyle/>
        <a:p>
          <a:endParaRPr lang="en-US"/>
        </a:p>
      </dgm:t>
    </dgm:pt>
    <dgm:pt modelId="{CD90C767-E3CB-4EE6-A683-40E26474D3D2}">
      <dgm:prSet/>
      <dgm:spPr/>
      <dgm:t>
        <a:bodyPr/>
        <a:lstStyle/>
        <a:p>
          <a:r>
            <a:rPr lang="en-US"/>
            <a:t>Must provide performance guarantee </a:t>
          </a:r>
        </a:p>
      </dgm:t>
    </dgm:pt>
    <dgm:pt modelId="{AFFAB792-9F6E-45A3-86E7-471C0AE9FC7E}" type="parTrans" cxnId="{496D3133-7D16-4B4C-B180-65C688AA9BFD}">
      <dgm:prSet/>
      <dgm:spPr/>
      <dgm:t>
        <a:bodyPr/>
        <a:lstStyle/>
        <a:p>
          <a:endParaRPr lang="en-US"/>
        </a:p>
      </dgm:t>
    </dgm:pt>
    <dgm:pt modelId="{C4B5DBCC-EBC8-4161-A4F4-6AE2112D1BBD}" type="sibTrans" cxnId="{496D3133-7D16-4B4C-B180-65C688AA9BFD}">
      <dgm:prSet/>
      <dgm:spPr/>
      <dgm:t>
        <a:bodyPr/>
        <a:lstStyle/>
        <a:p>
          <a:endParaRPr lang="en-US"/>
        </a:p>
      </dgm:t>
    </dgm:pt>
    <dgm:pt modelId="{D715C2DC-B995-497F-90F4-CA9393548119}">
      <dgm:prSet/>
      <dgm:spPr/>
      <dgm:t>
        <a:bodyPr/>
        <a:lstStyle/>
        <a:p>
          <a:r>
            <a:rPr lang="en-US"/>
            <a:t>Must be financially able to support guarantee or obtain insurance</a:t>
          </a:r>
        </a:p>
      </dgm:t>
    </dgm:pt>
    <dgm:pt modelId="{44EF2EEF-2986-4D2A-818D-0C6FF5FAC027}" type="parTrans" cxnId="{7B405E1C-ABA0-44FB-B4E3-25595A5FB97C}">
      <dgm:prSet/>
      <dgm:spPr/>
      <dgm:t>
        <a:bodyPr/>
        <a:lstStyle/>
        <a:p>
          <a:endParaRPr lang="en-US"/>
        </a:p>
      </dgm:t>
    </dgm:pt>
    <dgm:pt modelId="{07BD5C83-C9D8-44BB-A1FF-C9F9495EC8EC}" type="sibTrans" cxnId="{7B405E1C-ABA0-44FB-B4E3-25595A5FB97C}">
      <dgm:prSet/>
      <dgm:spPr/>
      <dgm:t>
        <a:bodyPr/>
        <a:lstStyle/>
        <a:p>
          <a:endParaRPr lang="en-US"/>
        </a:p>
      </dgm:t>
    </dgm:pt>
    <dgm:pt modelId="{F2993F93-924A-4A65-A947-7FB2B7EB0C0B}">
      <dgm:prSet/>
      <dgm:spPr/>
      <dgm:t>
        <a:bodyPr/>
        <a:lstStyle/>
        <a:p>
          <a:r>
            <a:rPr lang="en-US"/>
            <a:t>Must provide start-up and as needed support</a:t>
          </a:r>
        </a:p>
      </dgm:t>
    </dgm:pt>
    <dgm:pt modelId="{ED9EA44F-2063-43D1-B15C-E8FF77E5DDA3}" type="parTrans" cxnId="{DB1B41F0-274A-485E-9DA9-E876CF155D2C}">
      <dgm:prSet/>
      <dgm:spPr/>
      <dgm:t>
        <a:bodyPr/>
        <a:lstStyle/>
        <a:p>
          <a:endParaRPr lang="en-US"/>
        </a:p>
      </dgm:t>
    </dgm:pt>
    <dgm:pt modelId="{0C1D41CA-5111-461A-81D4-F84FB70E83E3}" type="sibTrans" cxnId="{DB1B41F0-274A-485E-9DA9-E876CF155D2C}">
      <dgm:prSet/>
      <dgm:spPr/>
      <dgm:t>
        <a:bodyPr/>
        <a:lstStyle/>
        <a:p>
          <a:endParaRPr lang="en-US"/>
        </a:p>
      </dgm:t>
    </dgm:pt>
    <dgm:pt modelId="{5B9D7369-0657-4F8D-8EAA-CE44B61E23E6}">
      <dgm:prSet/>
      <dgm:spPr/>
      <dgm:t>
        <a:bodyPr/>
        <a:lstStyle/>
        <a:p>
          <a:r>
            <a:rPr lang="en-US"/>
            <a:t>Must work with EPC contractor</a:t>
          </a:r>
        </a:p>
      </dgm:t>
    </dgm:pt>
    <dgm:pt modelId="{EDDA9A5E-FE2C-473C-86C6-07D0B554E63E}" type="parTrans" cxnId="{DA5A303B-C6EE-4731-9B5D-655FE737F705}">
      <dgm:prSet/>
      <dgm:spPr/>
      <dgm:t>
        <a:bodyPr/>
        <a:lstStyle/>
        <a:p>
          <a:endParaRPr lang="en-US"/>
        </a:p>
      </dgm:t>
    </dgm:pt>
    <dgm:pt modelId="{1DEB5BB2-5E28-4E51-AC41-D52A4977DCF3}" type="sibTrans" cxnId="{DA5A303B-C6EE-4731-9B5D-655FE737F705}">
      <dgm:prSet/>
      <dgm:spPr/>
      <dgm:t>
        <a:bodyPr/>
        <a:lstStyle/>
        <a:p>
          <a:endParaRPr lang="en-US"/>
        </a:p>
      </dgm:t>
    </dgm:pt>
    <dgm:pt modelId="{5C006721-5368-4A4D-8892-403705F3A7AF}">
      <dgm:prSet/>
      <dgm:spPr/>
      <dgm:t>
        <a:bodyPr/>
        <a:lstStyle/>
        <a:p>
          <a:r>
            <a:rPr lang="en-US"/>
            <a:t>Must work with Feedstock providers</a:t>
          </a:r>
        </a:p>
      </dgm:t>
    </dgm:pt>
    <dgm:pt modelId="{A4E6D0BE-F9C3-48FA-B417-149DE1335A3E}" type="parTrans" cxnId="{6CB035CC-2BAA-435E-8F4D-78D141FC242A}">
      <dgm:prSet/>
      <dgm:spPr/>
      <dgm:t>
        <a:bodyPr/>
        <a:lstStyle/>
        <a:p>
          <a:endParaRPr lang="en-US"/>
        </a:p>
      </dgm:t>
    </dgm:pt>
    <dgm:pt modelId="{5CC3B175-4483-41C1-8587-794D1EE22432}" type="sibTrans" cxnId="{6CB035CC-2BAA-435E-8F4D-78D141FC242A}">
      <dgm:prSet/>
      <dgm:spPr/>
      <dgm:t>
        <a:bodyPr/>
        <a:lstStyle/>
        <a:p>
          <a:endParaRPr lang="en-US"/>
        </a:p>
      </dgm:t>
    </dgm:pt>
    <dgm:pt modelId="{DB138699-82CD-4570-972B-CDD4B26D44C3}" type="pres">
      <dgm:prSet presAssocID="{6ADA5469-CC53-4CD8-B5EC-F0A4DE555D29}" presName="diagram" presStyleCnt="0">
        <dgm:presLayoutVars>
          <dgm:dir/>
          <dgm:resizeHandles val="exact"/>
        </dgm:presLayoutVars>
      </dgm:prSet>
      <dgm:spPr/>
    </dgm:pt>
    <dgm:pt modelId="{EC16C013-9774-47F5-A3E9-61E052F11E62}" type="pres">
      <dgm:prSet presAssocID="{07CD877F-0BC4-46F7-99F5-077D7F6800A9}" presName="node" presStyleLbl="node1" presStyleIdx="0" presStyleCnt="6">
        <dgm:presLayoutVars>
          <dgm:bulletEnabled val="1"/>
        </dgm:presLayoutVars>
      </dgm:prSet>
      <dgm:spPr/>
    </dgm:pt>
    <dgm:pt modelId="{4F640B7A-6AA0-4570-B3EA-DBF67B042D5E}" type="pres">
      <dgm:prSet presAssocID="{CF38B5FA-6B1F-4517-AFB0-06F1C38FDE96}" presName="sibTrans" presStyleCnt="0"/>
      <dgm:spPr/>
    </dgm:pt>
    <dgm:pt modelId="{153D440A-8452-47AC-984D-C59C63D72832}" type="pres">
      <dgm:prSet presAssocID="{CD90C767-E3CB-4EE6-A683-40E26474D3D2}" presName="node" presStyleLbl="node1" presStyleIdx="1" presStyleCnt="6">
        <dgm:presLayoutVars>
          <dgm:bulletEnabled val="1"/>
        </dgm:presLayoutVars>
      </dgm:prSet>
      <dgm:spPr/>
    </dgm:pt>
    <dgm:pt modelId="{17499F10-10D2-4C12-88AA-F59C65592C04}" type="pres">
      <dgm:prSet presAssocID="{C4B5DBCC-EBC8-4161-A4F4-6AE2112D1BBD}" presName="sibTrans" presStyleCnt="0"/>
      <dgm:spPr/>
    </dgm:pt>
    <dgm:pt modelId="{CE604CC1-2C85-4264-9D0F-0CA0C7F7BE2F}" type="pres">
      <dgm:prSet presAssocID="{D715C2DC-B995-497F-90F4-CA9393548119}" presName="node" presStyleLbl="node1" presStyleIdx="2" presStyleCnt="6">
        <dgm:presLayoutVars>
          <dgm:bulletEnabled val="1"/>
        </dgm:presLayoutVars>
      </dgm:prSet>
      <dgm:spPr/>
    </dgm:pt>
    <dgm:pt modelId="{63210D78-EAF3-4BF2-8803-DAC5D9AE2621}" type="pres">
      <dgm:prSet presAssocID="{07BD5C83-C9D8-44BB-A1FF-C9F9495EC8EC}" presName="sibTrans" presStyleCnt="0"/>
      <dgm:spPr/>
    </dgm:pt>
    <dgm:pt modelId="{D4481AE1-534F-4086-9C65-20383259BF47}" type="pres">
      <dgm:prSet presAssocID="{F2993F93-924A-4A65-A947-7FB2B7EB0C0B}" presName="node" presStyleLbl="node1" presStyleIdx="3" presStyleCnt="6">
        <dgm:presLayoutVars>
          <dgm:bulletEnabled val="1"/>
        </dgm:presLayoutVars>
      </dgm:prSet>
      <dgm:spPr/>
    </dgm:pt>
    <dgm:pt modelId="{62F35728-F71C-4C86-A69D-C97463B94CEE}" type="pres">
      <dgm:prSet presAssocID="{0C1D41CA-5111-461A-81D4-F84FB70E83E3}" presName="sibTrans" presStyleCnt="0"/>
      <dgm:spPr/>
    </dgm:pt>
    <dgm:pt modelId="{680208AC-A0C8-4AF6-8E99-558F79298846}" type="pres">
      <dgm:prSet presAssocID="{5B9D7369-0657-4F8D-8EAA-CE44B61E23E6}" presName="node" presStyleLbl="node1" presStyleIdx="4" presStyleCnt="6">
        <dgm:presLayoutVars>
          <dgm:bulletEnabled val="1"/>
        </dgm:presLayoutVars>
      </dgm:prSet>
      <dgm:spPr/>
    </dgm:pt>
    <dgm:pt modelId="{43DF1FFF-A61E-4064-B41F-9E98D9648EDF}" type="pres">
      <dgm:prSet presAssocID="{1DEB5BB2-5E28-4E51-AC41-D52A4977DCF3}" presName="sibTrans" presStyleCnt="0"/>
      <dgm:spPr/>
    </dgm:pt>
    <dgm:pt modelId="{B39DDBF3-FE53-44F3-ABE7-6054E4986414}" type="pres">
      <dgm:prSet presAssocID="{5C006721-5368-4A4D-8892-403705F3A7AF}" presName="node" presStyleLbl="node1" presStyleIdx="5" presStyleCnt="6">
        <dgm:presLayoutVars>
          <dgm:bulletEnabled val="1"/>
        </dgm:presLayoutVars>
      </dgm:prSet>
      <dgm:spPr/>
    </dgm:pt>
  </dgm:ptLst>
  <dgm:cxnLst>
    <dgm:cxn modelId="{7B405E1C-ABA0-44FB-B4E3-25595A5FB97C}" srcId="{6ADA5469-CC53-4CD8-B5EC-F0A4DE555D29}" destId="{D715C2DC-B995-497F-90F4-CA9393548119}" srcOrd="2" destOrd="0" parTransId="{44EF2EEF-2986-4D2A-818D-0C6FF5FAC027}" sibTransId="{07BD5C83-C9D8-44BB-A1FF-C9F9495EC8EC}"/>
    <dgm:cxn modelId="{C246C01D-9D2F-442E-8C61-1426CD437245}" type="presOf" srcId="{CD90C767-E3CB-4EE6-A683-40E26474D3D2}" destId="{153D440A-8452-47AC-984D-C59C63D72832}" srcOrd="0" destOrd="0" presId="urn:microsoft.com/office/officeart/2005/8/layout/default"/>
    <dgm:cxn modelId="{496D3133-7D16-4B4C-B180-65C688AA9BFD}" srcId="{6ADA5469-CC53-4CD8-B5EC-F0A4DE555D29}" destId="{CD90C767-E3CB-4EE6-A683-40E26474D3D2}" srcOrd="1" destOrd="0" parTransId="{AFFAB792-9F6E-45A3-86E7-471C0AE9FC7E}" sibTransId="{C4B5DBCC-EBC8-4161-A4F4-6AE2112D1BBD}"/>
    <dgm:cxn modelId="{764DFD36-5F67-467F-9EAA-943CFD748693}" type="presOf" srcId="{F2993F93-924A-4A65-A947-7FB2B7EB0C0B}" destId="{D4481AE1-534F-4086-9C65-20383259BF47}" srcOrd="0" destOrd="0" presId="urn:microsoft.com/office/officeart/2005/8/layout/default"/>
    <dgm:cxn modelId="{DA5A303B-C6EE-4731-9B5D-655FE737F705}" srcId="{6ADA5469-CC53-4CD8-B5EC-F0A4DE555D29}" destId="{5B9D7369-0657-4F8D-8EAA-CE44B61E23E6}" srcOrd="4" destOrd="0" parTransId="{EDDA9A5E-FE2C-473C-86C6-07D0B554E63E}" sibTransId="{1DEB5BB2-5E28-4E51-AC41-D52A4977DCF3}"/>
    <dgm:cxn modelId="{B785AC3B-AB7B-4213-8B41-0C0B32A58C51}" type="presOf" srcId="{5B9D7369-0657-4F8D-8EAA-CE44B61E23E6}" destId="{680208AC-A0C8-4AF6-8E99-558F79298846}" srcOrd="0" destOrd="0" presId="urn:microsoft.com/office/officeart/2005/8/layout/default"/>
    <dgm:cxn modelId="{68FE1D59-7498-471A-A908-89003A6D06A6}" type="presOf" srcId="{07CD877F-0BC4-46F7-99F5-077D7F6800A9}" destId="{EC16C013-9774-47F5-A3E9-61E052F11E62}" srcOrd="0" destOrd="0" presId="urn:microsoft.com/office/officeart/2005/8/layout/default"/>
    <dgm:cxn modelId="{73B9AB70-47D5-4D94-A654-DAD7E69F926D}" srcId="{6ADA5469-CC53-4CD8-B5EC-F0A4DE555D29}" destId="{07CD877F-0BC4-46F7-99F5-077D7F6800A9}" srcOrd="0" destOrd="0" parTransId="{FF3F0D6E-A1B5-4115-A45D-D9FFB4B52042}" sibTransId="{CF38B5FA-6B1F-4517-AFB0-06F1C38FDE96}"/>
    <dgm:cxn modelId="{27764AB1-CBAB-4E64-A768-3EAC1F67C968}" type="presOf" srcId="{D715C2DC-B995-497F-90F4-CA9393548119}" destId="{CE604CC1-2C85-4264-9D0F-0CA0C7F7BE2F}" srcOrd="0" destOrd="0" presId="urn:microsoft.com/office/officeart/2005/8/layout/default"/>
    <dgm:cxn modelId="{3002B4C0-E029-4749-A43B-30FE561E7239}" type="presOf" srcId="{6ADA5469-CC53-4CD8-B5EC-F0A4DE555D29}" destId="{DB138699-82CD-4570-972B-CDD4B26D44C3}" srcOrd="0" destOrd="0" presId="urn:microsoft.com/office/officeart/2005/8/layout/default"/>
    <dgm:cxn modelId="{6CB035CC-2BAA-435E-8F4D-78D141FC242A}" srcId="{6ADA5469-CC53-4CD8-B5EC-F0A4DE555D29}" destId="{5C006721-5368-4A4D-8892-403705F3A7AF}" srcOrd="5" destOrd="0" parTransId="{A4E6D0BE-F9C3-48FA-B417-149DE1335A3E}" sibTransId="{5CC3B175-4483-41C1-8587-794D1EE22432}"/>
    <dgm:cxn modelId="{C324E0DC-C4FF-4392-B439-120F43042E42}" type="presOf" srcId="{5C006721-5368-4A4D-8892-403705F3A7AF}" destId="{B39DDBF3-FE53-44F3-ABE7-6054E4986414}" srcOrd="0" destOrd="0" presId="urn:microsoft.com/office/officeart/2005/8/layout/default"/>
    <dgm:cxn modelId="{DB1B41F0-274A-485E-9DA9-E876CF155D2C}" srcId="{6ADA5469-CC53-4CD8-B5EC-F0A4DE555D29}" destId="{F2993F93-924A-4A65-A947-7FB2B7EB0C0B}" srcOrd="3" destOrd="0" parTransId="{ED9EA44F-2063-43D1-B15C-E8FF77E5DDA3}" sibTransId="{0C1D41CA-5111-461A-81D4-F84FB70E83E3}"/>
    <dgm:cxn modelId="{357F0294-6DB1-4EB1-86DE-52088E4D80E4}" type="presParOf" srcId="{DB138699-82CD-4570-972B-CDD4B26D44C3}" destId="{EC16C013-9774-47F5-A3E9-61E052F11E62}" srcOrd="0" destOrd="0" presId="urn:microsoft.com/office/officeart/2005/8/layout/default"/>
    <dgm:cxn modelId="{D7ED9766-E754-4A89-9A26-D5B5DA563E47}" type="presParOf" srcId="{DB138699-82CD-4570-972B-CDD4B26D44C3}" destId="{4F640B7A-6AA0-4570-B3EA-DBF67B042D5E}" srcOrd="1" destOrd="0" presId="urn:microsoft.com/office/officeart/2005/8/layout/default"/>
    <dgm:cxn modelId="{31969AD6-8517-40A8-859F-3791C5B3E925}" type="presParOf" srcId="{DB138699-82CD-4570-972B-CDD4B26D44C3}" destId="{153D440A-8452-47AC-984D-C59C63D72832}" srcOrd="2" destOrd="0" presId="urn:microsoft.com/office/officeart/2005/8/layout/default"/>
    <dgm:cxn modelId="{671394A9-F1A3-4158-8764-587F4527BFCC}" type="presParOf" srcId="{DB138699-82CD-4570-972B-CDD4B26D44C3}" destId="{17499F10-10D2-4C12-88AA-F59C65592C04}" srcOrd="3" destOrd="0" presId="urn:microsoft.com/office/officeart/2005/8/layout/default"/>
    <dgm:cxn modelId="{4E4C18A8-4266-423B-9450-CC402DD2BB2D}" type="presParOf" srcId="{DB138699-82CD-4570-972B-CDD4B26D44C3}" destId="{CE604CC1-2C85-4264-9D0F-0CA0C7F7BE2F}" srcOrd="4" destOrd="0" presId="urn:microsoft.com/office/officeart/2005/8/layout/default"/>
    <dgm:cxn modelId="{EF9436AC-D985-4380-977A-62649D0446DB}" type="presParOf" srcId="{DB138699-82CD-4570-972B-CDD4B26D44C3}" destId="{63210D78-EAF3-4BF2-8803-DAC5D9AE2621}" srcOrd="5" destOrd="0" presId="urn:microsoft.com/office/officeart/2005/8/layout/default"/>
    <dgm:cxn modelId="{C0C935AE-6B41-4F01-B728-E84892EBB3F7}" type="presParOf" srcId="{DB138699-82CD-4570-972B-CDD4B26D44C3}" destId="{D4481AE1-534F-4086-9C65-20383259BF47}" srcOrd="6" destOrd="0" presId="urn:microsoft.com/office/officeart/2005/8/layout/default"/>
    <dgm:cxn modelId="{5BB55647-D3BB-45B4-9312-ECD123068790}" type="presParOf" srcId="{DB138699-82CD-4570-972B-CDD4B26D44C3}" destId="{62F35728-F71C-4C86-A69D-C97463B94CEE}" srcOrd="7" destOrd="0" presId="urn:microsoft.com/office/officeart/2005/8/layout/default"/>
    <dgm:cxn modelId="{DE57A9C1-CDD4-4436-9ABC-66D8CF73894D}" type="presParOf" srcId="{DB138699-82CD-4570-972B-CDD4B26D44C3}" destId="{680208AC-A0C8-4AF6-8E99-558F79298846}" srcOrd="8" destOrd="0" presId="urn:microsoft.com/office/officeart/2005/8/layout/default"/>
    <dgm:cxn modelId="{D6512E91-1FDC-4317-B823-F7DCE90A7B02}" type="presParOf" srcId="{DB138699-82CD-4570-972B-CDD4B26D44C3}" destId="{43DF1FFF-A61E-4064-B41F-9E98D9648EDF}" srcOrd="9" destOrd="0" presId="urn:microsoft.com/office/officeart/2005/8/layout/default"/>
    <dgm:cxn modelId="{D1A888D3-D3C2-4360-8050-D8C6E87FF03E}" type="presParOf" srcId="{DB138699-82CD-4570-972B-CDD4B26D44C3}" destId="{B39DDBF3-FE53-44F3-ABE7-6054E498641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A7E3A-CAB5-4032-9BB5-1E68E3082ABE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3711B7-F706-4754-9BAE-D4280BE64F01}">
      <dgm:prSet/>
      <dgm:spPr/>
      <dgm:t>
        <a:bodyPr/>
        <a:lstStyle/>
        <a:p>
          <a:r>
            <a:rPr lang="en-US"/>
            <a:t>Long-term food waste feedstock contracts uncommon and mostly unknown.</a:t>
          </a:r>
        </a:p>
      </dgm:t>
    </dgm:pt>
    <dgm:pt modelId="{BE2A7198-C35F-4C31-8EFC-7B4F1957DBD3}" type="parTrans" cxnId="{2CA7D0A0-D59A-4E60-929E-8D528DB8A3A7}">
      <dgm:prSet/>
      <dgm:spPr/>
      <dgm:t>
        <a:bodyPr/>
        <a:lstStyle/>
        <a:p>
          <a:endParaRPr lang="en-US"/>
        </a:p>
      </dgm:t>
    </dgm:pt>
    <dgm:pt modelId="{EE982854-C604-4E16-8152-312552EF8160}" type="sibTrans" cxnId="{2CA7D0A0-D59A-4E60-929E-8D528DB8A3A7}">
      <dgm:prSet/>
      <dgm:spPr/>
      <dgm:t>
        <a:bodyPr/>
        <a:lstStyle/>
        <a:p>
          <a:endParaRPr lang="en-US"/>
        </a:p>
      </dgm:t>
    </dgm:pt>
    <dgm:pt modelId="{E398B27E-4228-40E6-8531-C730612F9BDA}">
      <dgm:prSet/>
      <dgm:spPr/>
      <dgm:t>
        <a:bodyPr/>
        <a:lstStyle/>
        <a:p>
          <a:r>
            <a:rPr lang="en-US"/>
            <a:t>Problem for project financing</a:t>
          </a:r>
        </a:p>
      </dgm:t>
    </dgm:pt>
    <dgm:pt modelId="{19E03FC7-6CC8-4204-8312-AE28981025F2}" type="parTrans" cxnId="{887D20E9-DFD7-47C1-B805-BB7D998A25E1}">
      <dgm:prSet/>
      <dgm:spPr/>
      <dgm:t>
        <a:bodyPr/>
        <a:lstStyle/>
        <a:p>
          <a:endParaRPr lang="en-US"/>
        </a:p>
      </dgm:t>
    </dgm:pt>
    <dgm:pt modelId="{63C9523F-DAA9-40E2-BCD1-B170FE529EE7}" type="sibTrans" cxnId="{887D20E9-DFD7-47C1-B805-BB7D998A25E1}">
      <dgm:prSet/>
      <dgm:spPr/>
      <dgm:t>
        <a:bodyPr/>
        <a:lstStyle/>
        <a:p>
          <a:endParaRPr lang="en-US"/>
        </a:p>
      </dgm:t>
    </dgm:pt>
    <dgm:pt modelId="{75E1E4E0-6CDB-4BB3-8A1A-ED8D8A3FF8FA}">
      <dgm:prSet/>
      <dgm:spPr/>
      <dgm:t>
        <a:bodyPr/>
        <a:lstStyle/>
        <a:p>
          <a:r>
            <a:rPr lang="en-US"/>
            <a:t>Must ensure that the delivered food waste works with technology and pre-treatment systems</a:t>
          </a:r>
        </a:p>
      </dgm:t>
    </dgm:pt>
    <dgm:pt modelId="{8F7E989C-A0F0-4EF6-BCE0-67033C68F967}" type="parTrans" cxnId="{F0E216F4-2535-4000-B148-0FA856650D10}">
      <dgm:prSet/>
      <dgm:spPr/>
      <dgm:t>
        <a:bodyPr/>
        <a:lstStyle/>
        <a:p>
          <a:endParaRPr lang="en-US"/>
        </a:p>
      </dgm:t>
    </dgm:pt>
    <dgm:pt modelId="{4D081A27-D3A8-43C1-AA2D-6864E6FD8178}" type="sibTrans" cxnId="{F0E216F4-2535-4000-B148-0FA856650D10}">
      <dgm:prSet/>
      <dgm:spPr/>
      <dgm:t>
        <a:bodyPr/>
        <a:lstStyle/>
        <a:p>
          <a:endParaRPr lang="en-US"/>
        </a:p>
      </dgm:t>
    </dgm:pt>
    <dgm:pt modelId="{4F1C9565-20CC-4BC6-9157-02947B5B2853}">
      <dgm:prSet/>
      <dgm:spPr/>
      <dgm:t>
        <a:bodyPr/>
        <a:lstStyle/>
        <a:p>
          <a:r>
            <a:rPr lang="en-US"/>
            <a:t>Must ensure that the feedstock works with any permitting requirements</a:t>
          </a:r>
        </a:p>
      </dgm:t>
    </dgm:pt>
    <dgm:pt modelId="{9F91FF3A-BA52-4712-9BF8-7701EDC71C68}" type="parTrans" cxnId="{A8982CD3-E779-41AF-AD56-5CF79289630F}">
      <dgm:prSet/>
      <dgm:spPr/>
      <dgm:t>
        <a:bodyPr/>
        <a:lstStyle/>
        <a:p>
          <a:endParaRPr lang="en-US"/>
        </a:p>
      </dgm:t>
    </dgm:pt>
    <dgm:pt modelId="{00A08D92-FC7A-4EEA-ABA1-B3B58BB0F055}" type="sibTrans" cxnId="{A8982CD3-E779-41AF-AD56-5CF79289630F}">
      <dgm:prSet/>
      <dgm:spPr/>
      <dgm:t>
        <a:bodyPr/>
        <a:lstStyle/>
        <a:p>
          <a:endParaRPr lang="en-US"/>
        </a:p>
      </dgm:t>
    </dgm:pt>
    <dgm:pt modelId="{9FF88DA7-2061-4D4E-B347-8D4A3F7A131C}">
      <dgm:prSet/>
      <dgm:spPr/>
      <dgm:t>
        <a:bodyPr/>
        <a:lstStyle/>
        <a:p>
          <a:r>
            <a:rPr lang="en-US"/>
            <a:t>Ensure start up delivery schedule </a:t>
          </a:r>
        </a:p>
      </dgm:t>
    </dgm:pt>
    <dgm:pt modelId="{84B98D10-DD1E-4DCF-9053-DE10A17BD717}" type="parTrans" cxnId="{9E952473-86E6-4229-B977-A6EB549CF7D7}">
      <dgm:prSet/>
      <dgm:spPr/>
      <dgm:t>
        <a:bodyPr/>
        <a:lstStyle/>
        <a:p>
          <a:endParaRPr lang="en-US"/>
        </a:p>
      </dgm:t>
    </dgm:pt>
    <dgm:pt modelId="{BC53669B-AEAD-4197-A003-E6F6EB364F8C}" type="sibTrans" cxnId="{9E952473-86E6-4229-B977-A6EB549CF7D7}">
      <dgm:prSet/>
      <dgm:spPr/>
      <dgm:t>
        <a:bodyPr/>
        <a:lstStyle/>
        <a:p>
          <a:endParaRPr lang="en-US"/>
        </a:p>
      </dgm:t>
    </dgm:pt>
    <dgm:pt modelId="{DDEB353F-7A0D-4799-8B6F-769C009F8733}">
      <dgm:prSet/>
      <dgm:spPr/>
      <dgm:t>
        <a:bodyPr/>
        <a:lstStyle/>
        <a:p>
          <a:r>
            <a:rPr lang="en-US"/>
            <a:t>Penalties for failure to deliver</a:t>
          </a:r>
        </a:p>
      </dgm:t>
    </dgm:pt>
    <dgm:pt modelId="{1876C748-DC88-4340-B1EF-D89E68BB87B5}" type="parTrans" cxnId="{CAA111D6-ACE5-4EEE-B15C-369EF05BF22C}">
      <dgm:prSet/>
      <dgm:spPr/>
      <dgm:t>
        <a:bodyPr/>
        <a:lstStyle/>
        <a:p>
          <a:endParaRPr lang="en-US"/>
        </a:p>
      </dgm:t>
    </dgm:pt>
    <dgm:pt modelId="{DEED3E79-2B81-4913-B4AF-4A035E30AA0A}" type="sibTrans" cxnId="{CAA111D6-ACE5-4EEE-B15C-369EF05BF22C}">
      <dgm:prSet/>
      <dgm:spPr/>
      <dgm:t>
        <a:bodyPr/>
        <a:lstStyle/>
        <a:p>
          <a:endParaRPr lang="en-US"/>
        </a:p>
      </dgm:t>
    </dgm:pt>
    <dgm:pt modelId="{54B3E6DA-C430-44AF-AF14-011B210535E6}" type="pres">
      <dgm:prSet presAssocID="{0D2A7E3A-CAB5-4032-9BB5-1E68E3082ABE}" presName="diagram" presStyleCnt="0">
        <dgm:presLayoutVars>
          <dgm:dir/>
          <dgm:resizeHandles val="exact"/>
        </dgm:presLayoutVars>
      </dgm:prSet>
      <dgm:spPr/>
    </dgm:pt>
    <dgm:pt modelId="{60CD2098-9290-4EB0-92EA-051369A5A13C}" type="pres">
      <dgm:prSet presAssocID="{4C3711B7-F706-4754-9BAE-D4280BE64F01}" presName="node" presStyleLbl="node1" presStyleIdx="0" presStyleCnt="5">
        <dgm:presLayoutVars>
          <dgm:bulletEnabled val="1"/>
        </dgm:presLayoutVars>
      </dgm:prSet>
      <dgm:spPr/>
    </dgm:pt>
    <dgm:pt modelId="{288965B3-B151-4D38-B42A-E15C322244B1}" type="pres">
      <dgm:prSet presAssocID="{EE982854-C604-4E16-8152-312552EF8160}" presName="sibTrans" presStyleCnt="0"/>
      <dgm:spPr/>
    </dgm:pt>
    <dgm:pt modelId="{042E9A1D-7AF5-46B7-A346-93501094331E}" type="pres">
      <dgm:prSet presAssocID="{75E1E4E0-6CDB-4BB3-8A1A-ED8D8A3FF8FA}" presName="node" presStyleLbl="node1" presStyleIdx="1" presStyleCnt="5">
        <dgm:presLayoutVars>
          <dgm:bulletEnabled val="1"/>
        </dgm:presLayoutVars>
      </dgm:prSet>
      <dgm:spPr/>
    </dgm:pt>
    <dgm:pt modelId="{C5285FBA-4639-4C09-AD86-4E87871FFB24}" type="pres">
      <dgm:prSet presAssocID="{4D081A27-D3A8-43C1-AA2D-6864E6FD8178}" presName="sibTrans" presStyleCnt="0"/>
      <dgm:spPr/>
    </dgm:pt>
    <dgm:pt modelId="{216FB4EB-0622-4C89-8919-41C3147D5D19}" type="pres">
      <dgm:prSet presAssocID="{4F1C9565-20CC-4BC6-9157-02947B5B2853}" presName="node" presStyleLbl="node1" presStyleIdx="2" presStyleCnt="5">
        <dgm:presLayoutVars>
          <dgm:bulletEnabled val="1"/>
        </dgm:presLayoutVars>
      </dgm:prSet>
      <dgm:spPr/>
    </dgm:pt>
    <dgm:pt modelId="{48223273-5F35-492F-BA06-7A1D677A5FB7}" type="pres">
      <dgm:prSet presAssocID="{00A08D92-FC7A-4EEA-ABA1-B3B58BB0F055}" presName="sibTrans" presStyleCnt="0"/>
      <dgm:spPr/>
    </dgm:pt>
    <dgm:pt modelId="{9900C89E-8D7E-45D2-A321-20579F93062A}" type="pres">
      <dgm:prSet presAssocID="{9FF88DA7-2061-4D4E-B347-8D4A3F7A131C}" presName="node" presStyleLbl="node1" presStyleIdx="3" presStyleCnt="5">
        <dgm:presLayoutVars>
          <dgm:bulletEnabled val="1"/>
        </dgm:presLayoutVars>
      </dgm:prSet>
      <dgm:spPr/>
    </dgm:pt>
    <dgm:pt modelId="{8411DFAB-CB22-4E25-A9BC-82E03CA742BD}" type="pres">
      <dgm:prSet presAssocID="{BC53669B-AEAD-4197-A003-E6F6EB364F8C}" presName="sibTrans" presStyleCnt="0"/>
      <dgm:spPr/>
    </dgm:pt>
    <dgm:pt modelId="{FE16A93D-145C-4D5B-AEAA-9307990ED90C}" type="pres">
      <dgm:prSet presAssocID="{DDEB353F-7A0D-4799-8B6F-769C009F8733}" presName="node" presStyleLbl="node1" presStyleIdx="4" presStyleCnt="5">
        <dgm:presLayoutVars>
          <dgm:bulletEnabled val="1"/>
        </dgm:presLayoutVars>
      </dgm:prSet>
      <dgm:spPr/>
    </dgm:pt>
  </dgm:ptLst>
  <dgm:cxnLst>
    <dgm:cxn modelId="{94F7C368-23B8-49E6-BA06-358DB9221438}" type="presOf" srcId="{4C3711B7-F706-4754-9BAE-D4280BE64F01}" destId="{60CD2098-9290-4EB0-92EA-051369A5A13C}" srcOrd="0" destOrd="0" presId="urn:microsoft.com/office/officeart/2005/8/layout/default"/>
    <dgm:cxn modelId="{9E952473-86E6-4229-B977-A6EB549CF7D7}" srcId="{0D2A7E3A-CAB5-4032-9BB5-1E68E3082ABE}" destId="{9FF88DA7-2061-4D4E-B347-8D4A3F7A131C}" srcOrd="3" destOrd="0" parTransId="{84B98D10-DD1E-4DCF-9053-DE10A17BD717}" sibTransId="{BC53669B-AEAD-4197-A003-E6F6EB364F8C}"/>
    <dgm:cxn modelId="{D18E117B-0860-4558-ACAA-80A973659F7B}" type="presOf" srcId="{E398B27E-4228-40E6-8531-C730612F9BDA}" destId="{60CD2098-9290-4EB0-92EA-051369A5A13C}" srcOrd="0" destOrd="1" presId="urn:microsoft.com/office/officeart/2005/8/layout/default"/>
    <dgm:cxn modelId="{C0710282-9767-4604-BA46-65F35D9A7467}" type="presOf" srcId="{9FF88DA7-2061-4D4E-B347-8D4A3F7A131C}" destId="{9900C89E-8D7E-45D2-A321-20579F93062A}" srcOrd="0" destOrd="0" presId="urn:microsoft.com/office/officeart/2005/8/layout/default"/>
    <dgm:cxn modelId="{2CA7D0A0-D59A-4E60-929E-8D528DB8A3A7}" srcId="{0D2A7E3A-CAB5-4032-9BB5-1E68E3082ABE}" destId="{4C3711B7-F706-4754-9BAE-D4280BE64F01}" srcOrd="0" destOrd="0" parTransId="{BE2A7198-C35F-4C31-8EFC-7B4F1957DBD3}" sibTransId="{EE982854-C604-4E16-8152-312552EF8160}"/>
    <dgm:cxn modelId="{F84D72AB-A9CC-4034-8254-5C07C292B6A2}" type="presOf" srcId="{4F1C9565-20CC-4BC6-9157-02947B5B2853}" destId="{216FB4EB-0622-4C89-8919-41C3147D5D19}" srcOrd="0" destOrd="0" presId="urn:microsoft.com/office/officeart/2005/8/layout/default"/>
    <dgm:cxn modelId="{418620B3-0A29-4A4F-ACF9-9733B195064F}" type="presOf" srcId="{0D2A7E3A-CAB5-4032-9BB5-1E68E3082ABE}" destId="{54B3E6DA-C430-44AF-AF14-011B210535E6}" srcOrd="0" destOrd="0" presId="urn:microsoft.com/office/officeart/2005/8/layout/default"/>
    <dgm:cxn modelId="{A8982CD3-E779-41AF-AD56-5CF79289630F}" srcId="{0D2A7E3A-CAB5-4032-9BB5-1E68E3082ABE}" destId="{4F1C9565-20CC-4BC6-9157-02947B5B2853}" srcOrd="2" destOrd="0" parTransId="{9F91FF3A-BA52-4712-9BF8-7701EDC71C68}" sibTransId="{00A08D92-FC7A-4EEA-ABA1-B3B58BB0F055}"/>
    <dgm:cxn modelId="{AF0CB9D4-7E06-40A7-9139-C0D3F23A6070}" type="presOf" srcId="{DDEB353F-7A0D-4799-8B6F-769C009F8733}" destId="{FE16A93D-145C-4D5B-AEAA-9307990ED90C}" srcOrd="0" destOrd="0" presId="urn:microsoft.com/office/officeart/2005/8/layout/default"/>
    <dgm:cxn modelId="{CAA111D6-ACE5-4EEE-B15C-369EF05BF22C}" srcId="{0D2A7E3A-CAB5-4032-9BB5-1E68E3082ABE}" destId="{DDEB353F-7A0D-4799-8B6F-769C009F8733}" srcOrd="4" destOrd="0" parTransId="{1876C748-DC88-4340-B1EF-D89E68BB87B5}" sibTransId="{DEED3E79-2B81-4913-B4AF-4A035E30AA0A}"/>
    <dgm:cxn modelId="{887D20E9-DFD7-47C1-B805-BB7D998A25E1}" srcId="{4C3711B7-F706-4754-9BAE-D4280BE64F01}" destId="{E398B27E-4228-40E6-8531-C730612F9BDA}" srcOrd="0" destOrd="0" parTransId="{19E03FC7-6CC8-4204-8312-AE28981025F2}" sibTransId="{63C9523F-DAA9-40E2-BCD1-B170FE529EE7}"/>
    <dgm:cxn modelId="{E07C21EE-AA2F-445B-8EC3-6914F581A785}" type="presOf" srcId="{75E1E4E0-6CDB-4BB3-8A1A-ED8D8A3FF8FA}" destId="{042E9A1D-7AF5-46B7-A346-93501094331E}" srcOrd="0" destOrd="0" presId="urn:microsoft.com/office/officeart/2005/8/layout/default"/>
    <dgm:cxn modelId="{F0E216F4-2535-4000-B148-0FA856650D10}" srcId="{0D2A7E3A-CAB5-4032-9BB5-1E68E3082ABE}" destId="{75E1E4E0-6CDB-4BB3-8A1A-ED8D8A3FF8FA}" srcOrd="1" destOrd="0" parTransId="{8F7E989C-A0F0-4EF6-BCE0-67033C68F967}" sibTransId="{4D081A27-D3A8-43C1-AA2D-6864E6FD8178}"/>
    <dgm:cxn modelId="{399CCA8E-DFEB-48A3-985D-082FDF3DE2B6}" type="presParOf" srcId="{54B3E6DA-C430-44AF-AF14-011B210535E6}" destId="{60CD2098-9290-4EB0-92EA-051369A5A13C}" srcOrd="0" destOrd="0" presId="urn:microsoft.com/office/officeart/2005/8/layout/default"/>
    <dgm:cxn modelId="{FB370A09-4673-4502-9947-510DF29B2289}" type="presParOf" srcId="{54B3E6DA-C430-44AF-AF14-011B210535E6}" destId="{288965B3-B151-4D38-B42A-E15C322244B1}" srcOrd="1" destOrd="0" presId="urn:microsoft.com/office/officeart/2005/8/layout/default"/>
    <dgm:cxn modelId="{CEF24637-39B6-4670-8897-723E06431E88}" type="presParOf" srcId="{54B3E6DA-C430-44AF-AF14-011B210535E6}" destId="{042E9A1D-7AF5-46B7-A346-93501094331E}" srcOrd="2" destOrd="0" presId="urn:microsoft.com/office/officeart/2005/8/layout/default"/>
    <dgm:cxn modelId="{C99CDC2F-A532-42AD-B0DB-C4A5B9B7BAFD}" type="presParOf" srcId="{54B3E6DA-C430-44AF-AF14-011B210535E6}" destId="{C5285FBA-4639-4C09-AD86-4E87871FFB24}" srcOrd="3" destOrd="0" presId="urn:microsoft.com/office/officeart/2005/8/layout/default"/>
    <dgm:cxn modelId="{11957390-5A94-4220-8D11-9ABCA822C37E}" type="presParOf" srcId="{54B3E6DA-C430-44AF-AF14-011B210535E6}" destId="{216FB4EB-0622-4C89-8919-41C3147D5D19}" srcOrd="4" destOrd="0" presId="urn:microsoft.com/office/officeart/2005/8/layout/default"/>
    <dgm:cxn modelId="{2B024854-4875-449D-83DE-3140A8577FF3}" type="presParOf" srcId="{54B3E6DA-C430-44AF-AF14-011B210535E6}" destId="{48223273-5F35-492F-BA06-7A1D677A5FB7}" srcOrd="5" destOrd="0" presId="urn:microsoft.com/office/officeart/2005/8/layout/default"/>
    <dgm:cxn modelId="{7235DD58-85C3-4CA6-B11B-A0662D604974}" type="presParOf" srcId="{54B3E6DA-C430-44AF-AF14-011B210535E6}" destId="{9900C89E-8D7E-45D2-A321-20579F93062A}" srcOrd="6" destOrd="0" presId="urn:microsoft.com/office/officeart/2005/8/layout/default"/>
    <dgm:cxn modelId="{47854E7C-FF13-4A5E-8764-7E5AA1C2FAAB}" type="presParOf" srcId="{54B3E6DA-C430-44AF-AF14-011B210535E6}" destId="{8411DFAB-CB22-4E25-A9BC-82E03CA742BD}" srcOrd="7" destOrd="0" presId="urn:microsoft.com/office/officeart/2005/8/layout/default"/>
    <dgm:cxn modelId="{674EC423-41C7-446C-926F-07ECB5F9D722}" type="presParOf" srcId="{54B3E6DA-C430-44AF-AF14-011B210535E6}" destId="{FE16A93D-145C-4D5B-AEAA-9307990ED90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1BD1EB-1293-41AB-8D4E-709BC9E068D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9915AB8-66C1-4FD6-856B-1CB50403813F}">
      <dgm:prSet/>
      <dgm:spPr/>
      <dgm:t>
        <a:bodyPr/>
        <a:lstStyle/>
        <a:p>
          <a:r>
            <a:rPr lang="en-US"/>
            <a:t>Experience with biogas construction</a:t>
          </a:r>
        </a:p>
      </dgm:t>
    </dgm:pt>
    <dgm:pt modelId="{88BCF93D-97AA-47B3-91F4-484F57BE980D}" type="parTrans" cxnId="{B3DFB4FF-FFA4-4BEE-ADE4-5A3D1C4B6663}">
      <dgm:prSet/>
      <dgm:spPr/>
      <dgm:t>
        <a:bodyPr/>
        <a:lstStyle/>
        <a:p>
          <a:endParaRPr lang="en-US"/>
        </a:p>
      </dgm:t>
    </dgm:pt>
    <dgm:pt modelId="{DC650881-3545-4486-B9CE-33F77A98B669}" type="sibTrans" cxnId="{B3DFB4FF-FFA4-4BEE-ADE4-5A3D1C4B6663}">
      <dgm:prSet/>
      <dgm:spPr/>
      <dgm:t>
        <a:bodyPr/>
        <a:lstStyle/>
        <a:p>
          <a:endParaRPr lang="en-US"/>
        </a:p>
      </dgm:t>
    </dgm:pt>
    <dgm:pt modelId="{370B123F-9E26-455B-A2D6-29E5F40B3C9A}">
      <dgm:prSet/>
      <dgm:spPr/>
      <dgm:t>
        <a:bodyPr/>
        <a:lstStyle/>
        <a:p>
          <a:r>
            <a:rPr lang="en-US"/>
            <a:t>Experience with food waste preferred</a:t>
          </a:r>
        </a:p>
      </dgm:t>
    </dgm:pt>
    <dgm:pt modelId="{CE540398-4739-443E-9309-7092B330B509}" type="parTrans" cxnId="{5E543967-D08D-41A6-A91D-5ECFC7B5E5BB}">
      <dgm:prSet/>
      <dgm:spPr/>
      <dgm:t>
        <a:bodyPr/>
        <a:lstStyle/>
        <a:p>
          <a:endParaRPr lang="en-US"/>
        </a:p>
      </dgm:t>
    </dgm:pt>
    <dgm:pt modelId="{7051F5B1-D190-4AEE-9091-2AB8ED163D5F}" type="sibTrans" cxnId="{5E543967-D08D-41A6-A91D-5ECFC7B5E5BB}">
      <dgm:prSet/>
      <dgm:spPr/>
      <dgm:t>
        <a:bodyPr/>
        <a:lstStyle/>
        <a:p>
          <a:endParaRPr lang="en-US"/>
        </a:p>
      </dgm:t>
    </dgm:pt>
    <dgm:pt modelId="{1187349F-2DD0-461F-B41F-EF2E137EDA26}">
      <dgm:prSet/>
      <dgm:spPr/>
      <dgm:t>
        <a:bodyPr/>
        <a:lstStyle/>
        <a:p>
          <a:r>
            <a:rPr lang="en-US"/>
            <a:t>Clear description of Scope of Work</a:t>
          </a:r>
        </a:p>
      </dgm:t>
    </dgm:pt>
    <dgm:pt modelId="{56345AAA-C25D-43E8-8C21-AC4219FA2C9A}" type="parTrans" cxnId="{A56FAE05-EF9F-4817-BECB-28B70936DBA7}">
      <dgm:prSet/>
      <dgm:spPr/>
      <dgm:t>
        <a:bodyPr/>
        <a:lstStyle/>
        <a:p>
          <a:endParaRPr lang="en-US"/>
        </a:p>
      </dgm:t>
    </dgm:pt>
    <dgm:pt modelId="{49D3AC9C-538E-4DB3-BC6E-84F074DA833D}" type="sibTrans" cxnId="{A56FAE05-EF9F-4817-BECB-28B70936DBA7}">
      <dgm:prSet/>
      <dgm:spPr/>
      <dgm:t>
        <a:bodyPr/>
        <a:lstStyle/>
        <a:p>
          <a:endParaRPr lang="en-US"/>
        </a:p>
      </dgm:t>
    </dgm:pt>
    <dgm:pt modelId="{DAD9F9B5-3898-4380-B381-2DC55F2C5418}">
      <dgm:prSet/>
      <dgm:spPr/>
      <dgm:t>
        <a:bodyPr/>
        <a:lstStyle/>
        <a:p>
          <a:r>
            <a:rPr lang="en-US"/>
            <a:t>Liquidated Damages for Delays (may be required for project financing)</a:t>
          </a:r>
        </a:p>
      </dgm:t>
    </dgm:pt>
    <dgm:pt modelId="{8FD1E1D3-60B3-4725-B295-740E8D050A34}" type="parTrans" cxnId="{75BF5504-EAFF-4A22-93E4-5A1AF56AB96D}">
      <dgm:prSet/>
      <dgm:spPr/>
      <dgm:t>
        <a:bodyPr/>
        <a:lstStyle/>
        <a:p>
          <a:endParaRPr lang="en-US"/>
        </a:p>
      </dgm:t>
    </dgm:pt>
    <dgm:pt modelId="{305E09DE-FEC0-470E-A980-B07CF33EDAC7}" type="sibTrans" cxnId="{75BF5504-EAFF-4A22-93E4-5A1AF56AB96D}">
      <dgm:prSet/>
      <dgm:spPr/>
      <dgm:t>
        <a:bodyPr/>
        <a:lstStyle/>
        <a:p>
          <a:endParaRPr lang="en-US"/>
        </a:p>
      </dgm:t>
    </dgm:pt>
    <dgm:pt modelId="{BFE23F8E-A6A9-4926-A6B1-6F0E7529A144}">
      <dgm:prSet/>
      <dgm:spPr/>
      <dgm:t>
        <a:bodyPr/>
        <a:lstStyle/>
        <a:p>
          <a:r>
            <a:rPr lang="en-US"/>
            <a:t>Financial strength or surety bond</a:t>
          </a:r>
        </a:p>
      </dgm:t>
    </dgm:pt>
    <dgm:pt modelId="{1D73B559-1811-4E6E-9033-4411E1E6E1B5}" type="parTrans" cxnId="{110725E8-7EBA-4A78-ACE5-2C0EF5FBB179}">
      <dgm:prSet/>
      <dgm:spPr/>
      <dgm:t>
        <a:bodyPr/>
        <a:lstStyle/>
        <a:p>
          <a:endParaRPr lang="en-US"/>
        </a:p>
      </dgm:t>
    </dgm:pt>
    <dgm:pt modelId="{A06C9072-27C3-4040-BA0B-AA8429D152BA}" type="sibTrans" cxnId="{110725E8-7EBA-4A78-ACE5-2C0EF5FBB179}">
      <dgm:prSet/>
      <dgm:spPr/>
      <dgm:t>
        <a:bodyPr/>
        <a:lstStyle/>
        <a:p>
          <a:endParaRPr lang="en-US"/>
        </a:p>
      </dgm:t>
    </dgm:pt>
    <dgm:pt modelId="{FE7704B2-13DA-4D24-9A70-8C4CA0FA28DC}" type="pres">
      <dgm:prSet presAssocID="{FD1BD1EB-1293-41AB-8D4E-709BC9E068D7}" presName="root" presStyleCnt="0">
        <dgm:presLayoutVars>
          <dgm:dir/>
          <dgm:resizeHandles val="exact"/>
        </dgm:presLayoutVars>
      </dgm:prSet>
      <dgm:spPr/>
    </dgm:pt>
    <dgm:pt modelId="{50D15DE4-7336-44FD-A845-284F1833665E}" type="pres">
      <dgm:prSet presAssocID="{A9915AB8-66C1-4FD6-856B-1CB50403813F}" presName="compNode" presStyleCnt="0"/>
      <dgm:spPr/>
    </dgm:pt>
    <dgm:pt modelId="{2DB2C4CD-CBC1-4927-BF7D-175BAEBE1D7D}" type="pres">
      <dgm:prSet presAssocID="{A9915AB8-66C1-4FD6-856B-1CB50403813F}" presName="bgRect" presStyleLbl="bgShp" presStyleIdx="0" presStyleCnt="5"/>
      <dgm:spPr/>
    </dgm:pt>
    <dgm:pt modelId="{31BF2D04-03B2-4F63-B6C5-D2CDD7DC6DFE}" type="pres">
      <dgm:prSet presAssocID="{A9915AB8-66C1-4FD6-856B-1CB50403813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board"/>
        </a:ext>
      </dgm:extLst>
    </dgm:pt>
    <dgm:pt modelId="{FFCDE224-8685-4184-98EF-B5FE04369779}" type="pres">
      <dgm:prSet presAssocID="{A9915AB8-66C1-4FD6-856B-1CB50403813F}" presName="spaceRect" presStyleCnt="0"/>
      <dgm:spPr/>
    </dgm:pt>
    <dgm:pt modelId="{DCE39789-B800-4898-87AC-66E247A47742}" type="pres">
      <dgm:prSet presAssocID="{A9915AB8-66C1-4FD6-856B-1CB50403813F}" presName="parTx" presStyleLbl="revTx" presStyleIdx="0" presStyleCnt="5">
        <dgm:presLayoutVars>
          <dgm:chMax val="0"/>
          <dgm:chPref val="0"/>
        </dgm:presLayoutVars>
      </dgm:prSet>
      <dgm:spPr/>
    </dgm:pt>
    <dgm:pt modelId="{A722FBE5-9C5B-4C6F-86CF-B69D33E7BE5E}" type="pres">
      <dgm:prSet presAssocID="{DC650881-3545-4486-B9CE-33F77A98B669}" presName="sibTrans" presStyleCnt="0"/>
      <dgm:spPr/>
    </dgm:pt>
    <dgm:pt modelId="{E35C9FD7-1934-4A88-A3C8-B2906F21B5D6}" type="pres">
      <dgm:prSet presAssocID="{370B123F-9E26-455B-A2D6-29E5F40B3C9A}" presName="compNode" presStyleCnt="0"/>
      <dgm:spPr/>
    </dgm:pt>
    <dgm:pt modelId="{457A733D-FFE5-45D3-BF0E-2BB68ADE0CDC}" type="pres">
      <dgm:prSet presAssocID="{370B123F-9E26-455B-A2D6-29E5F40B3C9A}" presName="bgRect" presStyleLbl="bgShp" presStyleIdx="1" presStyleCnt="5"/>
      <dgm:spPr/>
    </dgm:pt>
    <dgm:pt modelId="{F709C718-C7FC-497A-971A-D46FFAF5AB82}" type="pres">
      <dgm:prSet presAssocID="{370B123F-9E26-455B-A2D6-29E5F40B3C9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eakfast"/>
        </a:ext>
      </dgm:extLst>
    </dgm:pt>
    <dgm:pt modelId="{FDA46C64-90F7-4AAF-B41B-C61F27435403}" type="pres">
      <dgm:prSet presAssocID="{370B123F-9E26-455B-A2D6-29E5F40B3C9A}" presName="spaceRect" presStyleCnt="0"/>
      <dgm:spPr/>
    </dgm:pt>
    <dgm:pt modelId="{EBE897CE-9B70-42A2-8C33-C7337C7F9A29}" type="pres">
      <dgm:prSet presAssocID="{370B123F-9E26-455B-A2D6-29E5F40B3C9A}" presName="parTx" presStyleLbl="revTx" presStyleIdx="1" presStyleCnt="5">
        <dgm:presLayoutVars>
          <dgm:chMax val="0"/>
          <dgm:chPref val="0"/>
        </dgm:presLayoutVars>
      </dgm:prSet>
      <dgm:spPr/>
    </dgm:pt>
    <dgm:pt modelId="{DA16F978-D5D5-4050-AA48-7C338DE8F395}" type="pres">
      <dgm:prSet presAssocID="{7051F5B1-D190-4AEE-9091-2AB8ED163D5F}" presName="sibTrans" presStyleCnt="0"/>
      <dgm:spPr/>
    </dgm:pt>
    <dgm:pt modelId="{B6C27AEE-9A52-4910-AC5D-0337337D3761}" type="pres">
      <dgm:prSet presAssocID="{1187349F-2DD0-461F-B41F-EF2E137EDA26}" presName="compNode" presStyleCnt="0"/>
      <dgm:spPr/>
    </dgm:pt>
    <dgm:pt modelId="{50E49BE0-47B7-4CB3-BCB8-0482888B0126}" type="pres">
      <dgm:prSet presAssocID="{1187349F-2DD0-461F-B41F-EF2E137EDA26}" presName="bgRect" presStyleLbl="bgShp" presStyleIdx="2" presStyleCnt="5"/>
      <dgm:spPr/>
    </dgm:pt>
    <dgm:pt modelId="{CB7E694C-FD8E-4A71-AFF1-953E4A830917}" type="pres">
      <dgm:prSet presAssocID="{1187349F-2DD0-461F-B41F-EF2E137EDA2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log"/>
        </a:ext>
      </dgm:extLst>
    </dgm:pt>
    <dgm:pt modelId="{17B0E32F-D517-48FE-9572-8381C1DE349C}" type="pres">
      <dgm:prSet presAssocID="{1187349F-2DD0-461F-B41F-EF2E137EDA26}" presName="spaceRect" presStyleCnt="0"/>
      <dgm:spPr/>
    </dgm:pt>
    <dgm:pt modelId="{D1783F6D-AC00-4DB0-B240-7F0E8CEEA92D}" type="pres">
      <dgm:prSet presAssocID="{1187349F-2DD0-461F-B41F-EF2E137EDA26}" presName="parTx" presStyleLbl="revTx" presStyleIdx="2" presStyleCnt="5">
        <dgm:presLayoutVars>
          <dgm:chMax val="0"/>
          <dgm:chPref val="0"/>
        </dgm:presLayoutVars>
      </dgm:prSet>
      <dgm:spPr/>
    </dgm:pt>
    <dgm:pt modelId="{75ACA786-75C0-4961-927E-F1826C5A1761}" type="pres">
      <dgm:prSet presAssocID="{49D3AC9C-538E-4DB3-BC6E-84F074DA833D}" presName="sibTrans" presStyleCnt="0"/>
      <dgm:spPr/>
    </dgm:pt>
    <dgm:pt modelId="{5D2F347A-67F5-4670-80E3-9C2A1C36F0BA}" type="pres">
      <dgm:prSet presAssocID="{DAD9F9B5-3898-4380-B381-2DC55F2C5418}" presName="compNode" presStyleCnt="0"/>
      <dgm:spPr/>
    </dgm:pt>
    <dgm:pt modelId="{CBC69C1C-2D96-4A95-9395-1B262CD79E5B}" type="pres">
      <dgm:prSet presAssocID="{DAD9F9B5-3898-4380-B381-2DC55F2C5418}" presName="bgRect" presStyleLbl="bgShp" presStyleIdx="3" presStyleCnt="5"/>
      <dgm:spPr/>
    </dgm:pt>
    <dgm:pt modelId="{326023B8-4F23-40C5-A907-C8A3E84D6668}" type="pres">
      <dgm:prSet presAssocID="{DAD9F9B5-3898-4380-B381-2DC55F2C541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itments"/>
        </a:ext>
      </dgm:extLst>
    </dgm:pt>
    <dgm:pt modelId="{A8EE8446-216E-4965-90D8-15B0D43D870E}" type="pres">
      <dgm:prSet presAssocID="{DAD9F9B5-3898-4380-B381-2DC55F2C5418}" presName="spaceRect" presStyleCnt="0"/>
      <dgm:spPr/>
    </dgm:pt>
    <dgm:pt modelId="{EA4957F3-7E3E-4E53-8DE7-5BB93BE648F6}" type="pres">
      <dgm:prSet presAssocID="{DAD9F9B5-3898-4380-B381-2DC55F2C5418}" presName="parTx" presStyleLbl="revTx" presStyleIdx="3" presStyleCnt="5">
        <dgm:presLayoutVars>
          <dgm:chMax val="0"/>
          <dgm:chPref val="0"/>
        </dgm:presLayoutVars>
      </dgm:prSet>
      <dgm:spPr/>
    </dgm:pt>
    <dgm:pt modelId="{3FB70417-39F0-42AC-AF22-40A5049BFDCD}" type="pres">
      <dgm:prSet presAssocID="{305E09DE-FEC0-470E-A980-B07CF33EDAC7}" presName="sibTrans" presStyleCnt="0"/>
      <dgm:spPr/>
    </dgm:pt>
    <dgm:pt modelId="{B3C5AE60-CE91-436C-8424-B57635DB2E0E}" type="pres">
      <dgm:prSet presAssocID="{BFE23F8E-A6A9-4926-A6B1-6F0E7529A144}" presName="compNode" presStyleCnt="0"/>
      <dgm:spPr/>
    </dgm:pt>
    <dgm:pt modelId="{CB4F18EA-E499-4C14-BB70-7D7D2C7AD04B}" type="pres">
      <dgm:prSet presAssocID="{BFE23F8E-A6A9-4926-A6B1-6F0E7529A144}" presName="bgRect" presStyleLbl="bgShp" presStyleIdx="4" presStyleCnt="5"/>
      <dgm:spPr/>
    </dgm:pt>
    <dgm:pt modelId="{724E860E-5D9C-4314-99BA-68DAF1C6F20B}" type="pres">
      <dgm:prSet presAssocID="{BFE23F8E-A6A9-4926-A6B1-6F0E7529A14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ancial"/>
        </a:ext>
      </dgm:extLst>
    </dgm:pt>
    <dgm:pt modelId="{05589650-29D4-4D64-9F43-1EC4433C55FC}" type="pres">
      <dgm:prSet presAssocID="{BFE23F8E-A6A9-4926-A6B1-6F0E7529A144}" presName="spaceRect" presStyleCnt="0"/>
      <dgm:spPr/>
    </dgm:pt>
    <dgm:pt modelId="{44F5A436-DF6A-4461-94B2-985B3854A20A}" type="pres">
      <dgm:prSet presAssocID="{BFE23F8E-A6A9-4926-A6B1-6F0E7529A14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5BF5504-EAFF-4A22-93E4-5A1AF56AB96D}" srcId="{FD1BD1EB-1293-41AB-8D4E-709BC9E068D7}" destId="{DAD9F9B5-3898-4380-B381-2DC55F2C5418}" srcOrd="3" destOrd="0" parTransId="{8FD1E1D3-60B3-4725-B295-740E8D050A34}" sibTransId="{305E09DE-FEC0-470E-A980-B07CF33EDAC7}"/>
    <dgm:cxn modelId="{A56FAE05-EF9F-4817-BECB-28B70936DBA7}" srcId="{FD1BD1EB-1293-41AB-8D4E-709BC9E068D7}" destId="{1187349F-2DD0-461F-B41F-EF2E137EDA26}" srcOrd="2" destOrd="0" parTransId="{56345AAA-C25D-43E8-8C21-AC4219FA2C9A}" sibTransId="{49D3AC9C-538E-4DB3-BC6E-84F074DA833D}"/>
    <dgm:cxn modelId="{0DCBA41F-B212-4A35-8794-720529BCEB58}" type="presOf" srcId="{FD1BD1EB-1293-41AB-8D4E-709BC9E068D7}" destId="{FE7704B2-13DA-4D24-9A70-8C4CA0FA28DC}" srcOrd="0" destOrd="0" presId="urn:microsoft.com/office/officeart/2018/2/layout/IconVerticalSolidList"/>
    <dgm:cxn modelId="{FFD20429-9C20-4D5B-8D00-C2F7EF5D7A20}" type="presOf" srcId="{A9915AB8-66C1-4FD6-856B-1CB50403813F}" destId="{DCE39789-B800-4898-87AC-66E247A47742}" srcOrd="0" destOrd="0" presId="urn:microsoft.com/office/officeart/2018/2/layout/IconVerticalSolidList"/>
    <dgm:cxn modelId="{5E543967-D08D-41A6-A91D-5ECFC7B5E5BB}" srcId="{FD1BD1EB-1293-41AB-8D4E-709BC9E068D7}" destId="{370B123F-9E26-455B-A2D6-29E5F40B3C9A}" srcOrd="1" destOrd="0" parTransId="{CE540398-4739-443E-9309-7092B330B509}" sibTransId="{7051F5B1-D190-4AEE-9091-2AB8ED163D5F}"/>
    <dgm:cxn modelId="{59E66587-0403-43E9-BE4A-C301DBD05C52}" type="presOf" srcId="{1187349F-2DD0-461F-B41F-EF2E137EDA26}" destId="{D1783F6D-AC00-4DB0-B240-7F0E8CEEA92D}" srcOrd="0" destOrd="0" presId="urn:microsoft.com/office/officeart/2018/2/layout/IconVerticalSolidList"/>
    <dgm:cxn modelId="{09EC3D96-59A3-44B2-BA49-963E5B3F3193}" type="presOf" srcId="{BFE23F8E-A6A9-4926-A6B1-6F0E7529A144}" destId="{44F5A436-DF6A-4461-94B2-985B3854A20A}" srcOrd="0" destOrd="0" presId="urn:microsoft.com/office/officeart/2018/2/layout/IconVerticalSolidList"/>
    <dgm:cxn modelId="{110725E8-7EBA-4A78-ACE5-2C0EF5FBB179}" srcId="{FD1BD1EB-1293-41AB-8D4E-709BC9E068D7}" destId="{BFE23F8E-A6A9-4926-A6B1-6F0E7529A144}" srcOrd="4" destOrd="0" parTransId="{1D73B559-1811-4E6E-9033-4411E1E6E1B5}" sibTransId="{A06C9072-27C3-4040-BA0B-AA8429D152BA}"/>
    <dgm:cxn modelId="{FBDE75F3-2567-4BD4-BA89-EC045D833CFF}" type="presOf" srcId="{DAD9F9B5-3898-4380-B381-2DC55F2C5418}" destId="{EA4957F3-7E3E-4E53-8DE7-5BB93BE648F6}" srcOrd="0" destOrd="0" presId="urn:microsoft.com/office/officeart/2018/2/layout/IconVerticalSolidList"/>
    <dgm:cxn modelId="{E6A4D9F9-06F6-4C4D-8004-B254AB4D311D}" type="presOf" srcId="{370B123F-9E26-455B-A2D6-29E5F40B3C9A}" destId="{EBE897CE-9B70-42A2-8C33-C7337C7F9A29}" srcOrd="0" destOrd="0" presId="urn:microsoft.com/office/officeart/2018/2/layout/IconVerticalSolidList"/>
    <dgm:cxn modelId="{B3DFB4FF-FFA4-4BEE-ADE4-5A3D1C4B6663}" srcId="{FD1BD1EB-1293-41AB-8D4E-709BC9E068D7}" destId="{A9915AB8-66C1-4FD6-856B-1CB50403813F}" srcOrd="0" destOrd="0" parTransId="{88BCF93D-97AA-47B3-91F4-484F57BE980D}" sibTransId="{DC650881-3545-4486-B9CE-33F77A98B669}"/>
    <dgm:cxn modelId="{C00C14FE-D80F-4C74-B0C8-12BDE7206C02}" type="presParOf" srcId="{FE7704B2-13DA-4D24-9A70-8C4CA0FA28DC}" destId="{50D15DE4-7336-44FD-A845-284F1833665E}" srcOrd="0" destOrd="0" presId="urn:microsoft.com/office/officeart/2018/2/layout/IconVerticalSolidList"/>
    <dgm:cxn modelId="{84864895-070C-43AE-BDE3-B7723EA0F293}" type="presParOf" srcId="{50D15DE4-7336-44FD-A845-284F1833665E}" destId="{2DB2C4CD-CBC1-4927-BF7D-175BAEBE1D7D}" srcOrd="0" destOrd="0" presId="urn:microsoft.com/office/officeart/2018/2/layout/IconVerticalSolidList"/>
    <dgm:cxn modelId="{1E914BC4-27C4-4C90-A513-EDB6A4D10D6B}" type="presParOf" srcId="{50D15DE4-7336-44FD-A845-284F1833665E}" destId="{31BF2D04-03B2-4F63-B6C5-D2CDD7DC6DFE}" srcOrd="1" destOrd="0" presId="urn:microsoft.com/office/officeart/2018/2/layout/IconVerticalSolidList"/>
    <dgm:cxn modelId="{4B7BD0D7-AC8A-4412-83D8-BC039178A2A0}" type="presParOf" srcId="{50D15DE4-7336-44FD-A845-284F1833665E}" destId="{FFCDE224-8685-4184-98EF-B5FE04369779}" srcOrd="2" destOrd="0" presId="urn:microsoft.com/office/officeart/2018/2/layout/IconVerticalSolidList"/>
    <dgm:cxn modelId="{6070284D-B605-4701-AB6D-CD2983B78E54}" type="presParOf" srcId="{50D15DE4-7336-44FD-A845-284F1833665E}" destId="{DCE39789-B800-4898-87AC-66E247A47742}" srcOrd="3" destOrd="0" presId="urn:microsoft.com/office/officeart/2018/2/layout/IconVerticalSolidList"/>
    <dgm:cxn modelId="{F6A4A4AB-FB40-4CC6-8FCF-9230A7220FDD}" type="presParOf" srcId="{FE7704B2-13DA-4D24-9A70-8C4CA0FA28DC}" destId="{A722FBE5-9C5B-4C6F-86CF-B69D33E7BE5E}" srcOrd="1" destOrd="0" presId="urn:microsoft.com/office/officeart/2018/2/layout/IconVerticalSolidList"/>
    <dgm:cxn modelId="{37A77100-80A4-452B-AD45-17902D20EEEC}" type="presParOf" srcId="{FE7704B2-13DA-4D24-9A70-8C4CA0FA28DC}" destId="{E35C9FD7-1934-4A88-A3C8-B2906F21B5D6}" srcOrd="2" destOrd="0" presId="urn:microsoft.com/office/officeart/2018/2/layout/IconVerticalSolidList"/>
    <dgm:cxn modelId="{DB505A3A-2ECF-4E45-B676-2078E75F7379}" type="presParOf" srcId="{E35C9FD7-1934-4A88-A3C8-B2906F21B5D6}" destId="{457A733D-FFE5-45D3-BF0E-2BB68ADE0CDC}" srcOrd="0" destOrd="0" presId="urn:microsoft.com/office/officeart/2018/2/layout/IconVerticalSolidList"/>
    <dgm:cxn modelId="{8429B5A8-F59C-4BDB-8366-34B1C764E996}" type="presParOf" srcId="{E35C9FD7-1934-4A88-A3C8-B2906F21B5D6}" destId="{F709C718-C7FC-497A-971A-D46FFAF5AB82}" srcOrd="1" destOrd="0" presId="urn:microsoft.com/office/officeart/2018/2/layout/IconVerticalSolidList"/>
    <dgm:cxn modelId="{B25F313C-D335-4582-9B8D-B152A290BCBD}" type="presParOf" srcId="{E35C9FD7-1934-4A88-A3C8-B2906F21B5D6}" destId="{FDA46C64-90F7-4AAF-B41B-C61F27435403}" srcOrd="2" destOrd="0" presId="urn:microsoft.com/office/officeart/2018/2/layout/IconVerticalSolidList"/>
    <dgm:cxn modelId="{1BE0556E-EF1F-4DA5-8E39-9E8166FDBC73}" type="presParOf" srcId="{E35C9FD7-1934-4A88-A3C8-B2906F21B5D6}" destId="{EBE897CE-9B70-42A2-8C33-C7337C7F9A29}" srcOrd="3" destOrd="0" presId="urn:microsoft.com/office/officeart/2018/2/layout/IconVerticalSolidList"/>
    <dgm:cxn modelId="{55EC8961-2F21-4327-B473-B692CF6BAB3F}" type="presParOf" srcId="{FE7704B2-13DA-4D24-9A70-8C4CA0FA28DC}" destId="{DA16F978-D5D5-4050-AA48-7C338DE8F395}" srcOrd="3" destOrd="0" presId="urn:microsoft.com/office/officeart/2018/2/layout/IconVerticalSolidList"/>
    <dgm:cxn modelId="{971020E7-9C55-41BB-BD2D-2A5D09AED489}" type="presParOf" srcId="{FE7704B2-13DA-4D24-9A70-8C4CA0FA28DC}" destId="{B6C27AEE-9A52-4910-AC5D-0337337D3761}" srcOrd="4" destOrd="0" presId="urn:microsoft.com/office/officeart/2018/2/layout/IconVerticalSolidList"/>
    <dgm:cxn modelId="{77D81515-F18E-45CA-A5F5-BBE6A47B021B}" type="presParOf" srcId="{B6C27AEE-9A52-4910-AC5D-0337337D3761}" destId="{50E49BE0-47B7-4CB3-BCB8-0482888B0126}" srcOrd="0" destOrd="0" presId="urn:microsoft.com/office/officeart/2018/2/layout/IconVerticalSolidList"/>
    <dgm:cxn modelId="{0A2BE518-4288-4363-9A46-B99A195E3008}" type="presParOf" srcId="{B6C27AEE-9A52-4910-AC5D-0337337D3761}" destId="{CB7E694C-FD8E-4A71-AFF1-953E4A830917}" srcOrd="1" destOrd="0" presId="urn:microsoft.com/office/officeart/2018/2/layout/IconVerticalSolidList"/>
    <dgm:cxn modelId="{FC45A823-0121-4479-89A6-8E4A40A93C8C}" type="presParOf" srcId="{B6C27AEE-9A52-4910-AC5D-0337337D3761}" destId="{17B0E32F-D517-48FE-9572-8381C1DE349C}" srcOrd="2" destOrd="0" presId="urn:microsoft.com/office/officeart/2018/2/layout/IconVerticalSolidList"/>
    <dgm:cxn modelId="{86FB5E47-A677-43C4-8A5A-00E22951632E}" type="presParOf" srcId="{B6C27AEE-9A52-4910-AC5D-0337337D3761}" destId="{D1783F6D-AC00-4DB0-B240-7F0E8CEEA92D}" srcOrd="3" destOrd="0" presId="urn:microsoft.com/office/officeart/2018/2/layout/IconVerticalSolidList"/>
    <dgm:cxn modelId="{C668E698-A4EA-4358-9D9D-8D1BA26A468A}" type="presParOf" srcId="{FE7704B2-13DA-4D24-9A70-8C4CA0FA28DC}" destId="{75ACA786-75C0-4961-927E-F1826C5A1761}" srcOrd="5" destOrd="0" presId="urn:microsoft.com/office/officeart/2018/2/layout/IconVerticalSolidList"/>
    <dgm:cxn modelId="{B576AB44-2E4F-4EBF-8025-61A3DF4C73FF}" type="presParOf" srcId="{FE7704B2-13DA-4D24-9A70-8C4CA0FA28DC}" destId="{5D2F347A-67F5-4670-80E3-9C2A1C36F0BA}" srcOrd="6" destOrd="0" presId="urn:microsoft.com/office/officeart/2018/2/layout/IconVerticalSolidList"/>
    <dgm:cxn modelId="{79CBB64F-D2B3-4DB2-B985-FECFE3CFA2E2}" type="presParOf" srcId="{5D2F347A-67F5-4670-80E3-9C2A1C36F0BA}" destId="{CBC69C1C-2D96-4A95-9395-1B262CD79E5B}" srcOrd="0" destOrd="0" presId="urn:microsoft.com/office/officeart/2018/2/layout/IconVerticalSolidList"/>
    <dgm:cxn modelId="{6E2BCB66-ABF8-4E0B-8569-B13C528ACF7D}" type="presParOf" srcId="{5D2F347A-67F5-4670-80E3-9C2A1C36F0BA}" destId="{326023B8-4F23-40C5-A907-C8A3E84D6668}" srcOrd="1" destOrd="0" presId="urn:microsoft.com/office/officeart/2018/2/layout/IconVerticalSolidList"/>
    <dgm:cxn modelId="{D8629F2B-5FB1-4AD0-BDC0-BC0658A95E99}" type="presParOf" srcId="{5D2F347A-67F5-4670-80E3-9C2A1C36F0BA}" destId="{A8EE8446-216E-4965-90D8-15B0D43D870E}" srcOrd="2" destOrd="0" presId="urn:microsoft.com/office/officeart/2018/2/layout/IconVerticalSolidList"/>
    <dgm:cxn modelId="{12402B42-BAA7-4BD4-B2C3-1E5AEC0B24C8}" type="presParOf" srcId="{5D2F347A-67F5-4670-80E3-9C2A1C36F0BA}" destId="{EA4957F3-7E3E-4E53-8DE7-5BB93BE648F6}" srcOrd="3" destOrd="0" presId="urn:microsoft.com/office/officeart/2018/2/layout/IconVerticalSolidList"/>
    <dgm:cxn modelId="{CA2BEFC4-5EA8-44F2-A543-F91EA4DEDE79}" type="presParOf" srcId="{FE7704B2-13DA-4D24-9A70-8C4CA0FA28DC}" destId="{3FB70417-39F0-42AC-AF22-40A5049BFDCD}" srcOrd="7" destOrd="0" presId="urn:microsoft.com/office/officeart/2018/2/layout/IconVerticalSolidList"/>
    <dgm:cxn modelId="{42B8C887-B08F-4448-98DD-31F037DEDF1C}" type="presParOf" srcId="{FE7704B2-13DA-4D24-9A70-8C4CA0FA28DC}" destId="{B3C5AE60-CE91-436C-8424-B57635DB2E0E}" srcOrd="8" destOrd="0" presId="urn:microsoft.com/office/officeart/2018/2/layout/IconVerticalSolidList"/>
    <dgm:cxn modelId="{ADF929EE-925F-4A3D-BAC2-D3B262E7FFA6}" type="presParOf" srcId="{B3C5AE60-CE91-436C-8424-B57635DB2E0E}" destId="{CB4F18EA-E499-4C14-BB70-7D7D2C7AD04B}" srcOrd="0" destOrd="0" presId="urn:microsoft.com/office/officeart/2018/2/layout/IconVerticalSolidList"/>
    <dgm:cxn modelId="{344B164B-123C-4F99-B0F2-8F7B7232B99C}" type="presParOf" srcId="{B3C5AE60-CE91-436C-8424-B57635DB2E0E}" destId="{724E860E-5D9C-4314-99BA-68DAF1C6F20B}" srcOrd="1" destOrd="0" presId="urn:microsoft.com/office/officeart/2018/2/layout/IconVerticalSolidList"/>
    <dgm:cxn modelId="{B318A244-34A0-4C51-ACE5-61BA2CBDC9BB}" type="presParOf" srcId="{B3C5AE60-CE91-436C-8424-B57635DB2E0E}" destId="{05589650-29D4-4D64-9F43-1EC4433C55FC}" srcOrd="2" destOrd="0" presId="urn:microsoft.com/office/officeart/2018/2/layout/IconVerticalSolidList"/>
    <dgm:cxn modelId="{BD0EA5B0-2D93-45E6-ABF6-62AB17809462}" type="presParOf" srcId="{B3C5AE60-CE91-436C-8424-B57635DB2E0E}" destId="{44F5A436-DF6A-4461-94B2-985B3854A2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66180-FF5E-4E79-8AF5-5C441F0F489B}">
      <dsp:nvSpPr>
        <dsp:cNvPr id="0" name=""/>
        <dsp:cNvSpPr/>
      </dsp:nvSpPr>
      <dsp:spPr>
        <a:xfrm>
          <a:off x="2523743" y="1912"/>
          <a:ext cx="2839212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Right Technology</a:t>
          </a:r>
        </a:p>
      </dsp:txBody>
      <dsp:txXfrm>
        <a:off x="2564556" y="42725"/>
        <a:ext cx="2757586" cy="754434"/>
      </dsp:txXfrm>
    </dsp:sp>
    <dsp:sp modelId="{F846EAE0-823E-4981-A194-A6ABAC8C167C}">
      <dsp:nvSpPr>
        <dsp:cNvPr id="0" name=""/>
        <dsp:cNvSpPr/>
      </dsp:nvSpPr>
      <dsp:spPr>
        <a:xfrm>
          <a:off x="2523743" y="879775"/>
          <a:ext cx="2839212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Right Feedstock Providers</a:t>
          </a:r>
        </a:p>
      </dsp:txBody>
      <dsp:txXfrm>
        <a:off x="2564556" y="920588"/>
        <a:ext cx="2757586" cy="754434"/>
      </dsp:txXfrm>
    </dsp:sp>
    <dsp:sp modelId="{3223DB87-DB63-4E06-B070-00E477B6A22D}">
      <dsp:nvSpPr>
        <dsp:cNvPr id="0" name=""/>
        <dsp:cNvSpPr/>
      </dsp:nvSpPr>
      <dsp:spPr>
        <a:xfrm>
          <a:off x="2523743" y="1757638"/>
          <a:ext cx="2839212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Right EPC Contractor</a:t>
          </a:r>
        </a:p>
      </dsp:txBody>
      <dsp:txXfrm>
        <a:off x="2564556" y="1798451"/>
        <a:ext cx="2757586" cy="754434"/>
      </dsp:txXfrm>
    </dsp:sp>
    <dsp:sp modelId="{FE66F049-04EB-4E4E-9575-73FAD7052DAD}">
      <dsp:nvSpPr>
        <dsp:cNvPr id="0" name=""/>
        <dsp:cNvSpPr/>
      </dsp:nvSpPr>
      <dsp:spPr>
        <a:xfrm>
          <a:off x="2523743" y="2635502"/>
          <a:ext cx="2839212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Right Offtake</a:t>
          </a:r>
        </a:p>
      </dsp:txBody>
      <dsp:txXfrm>
        <a:off x="2564556" y="2676315"/>
        <a:ext cx="2757586" cy="754434"/>
      </dsp:txXfrm>
    </dsp:sp>
    <dsp:sp modelId="{290F062D-38AA-4BCA-92B4-88DF23106167}">
      <dsp:nvSpPr>
        <dsp:cNvPr id="0" name=""/>
        <dsp:cNvSpPr/>
      </dsp:nvSpPr>
      <dsp:spPr>
        <a:xfrm>
          <a:off x="2523743" y="3513365"/>
          <a:ext cx="2839212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Right Financing</a:t>
          </a:r>
        </a:p>
      </dsp:txBody>
      <dsp:txXfrm>
        <a:off x="2564556" y="3554178"/>
        <a:ext cx="2757586" cy="754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6C013-9774-47F5-A3E9-61E052F11E62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Must be proven to work with food waste and/or mixed feedstock</a:t>
          </a:r>
        </a:p>
      </dsp:txBody>
      <dsp:txXfrm>
        <a:off x="0" y="573683"/>
        <a:ext cx="2464593" cy="1478756"/>
      </dsp:txXfrm>
    </dsp:sp>
    <dsp:sp modelId="{153D440A-8452-47AC-984D-C59C63D72832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Must provide performance guarantee </a:t>
          </a:r>
        </a:p>
      </dsp:txBody>
      <dsp:txXfrm>
        <a:off x="2711053" y="573683"/>
        <a:ext cx="2464593" cy="1478756"/>
      </dsp:txXfrm>
    </dsp:sp>
    <dsp:sp modelId="{CE604CC1-2C85-4264-9D0F-0CA0C7F7BE2F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Must be financially able to support guarantee or obtain insurance</a:t>
          </a:r>
        </a:p>
      </dsp:txBody>
      <dsp:txXfrm>
        <a:off x="5422106" y="573683"/>
        <a:ext cx="2464593" cy="1478756"/>
      </dsp:txXfrm>
    </dsp:sp>
    <dsp:sp modelId="{D4481AE1-534F-4086-9C65-20383259BF47}">
      <dsp:nvSpPr>
        <dsp:cNvPr id="0" name=""/>
        <dsp:cNvSpPr/>
      </dsp:nvSpPr>
      <dsp:spPr>
        <a:xfrm>
          <a:off x="0" y="2298898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Must provide start-up and as needed support</a:t>
          </a:r>
        </a:p>
      </dsp:txBody>
      <dsp:txXfrm>
        <a:off x="0" y="2298898"/>
        <a:ext cx="2464593" cy="1478756"/>
      </dsp:txXfrm>
    </dsp:sp>
    <dsp:sp modelId="{680208AC-A0C8-4AF6-8E99-558F79298846}">
      <dsp:nvSpPr>
        <dsp:cNvPr id="0" name=""/>
        <dsp:cNvSpPr/>
      </dsp:nvSpPr>
      <dsp:spPr>
        <a:xfrm>
          <a:off x="2711053" y="2298898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Must work with EPC contractor</a:t>
          </a:r>
        </a:p>
      </dsp:txBody>
      <dsp:txXfrm>
        <a:off x="2711053" y="2298898"/>
        <a:ext cx="2464593" cy="1478756"/>
      </dsp:txXfrm>
    </dsp:sp>
    <dsp:sp modelId="{B39DDBF3-FE53-44F3-ABE7-6054E4986414}">
      <dsp:nvSpPr>
        <dsp:cNvPr id="0" name=""/>
        <dsp:cNvSpPr/>
      </dsp:nvSpPr>
      <dsp:spPr>
        <a:xfrm>
          <a:off x="5422106" y="2298898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Must work with Feedstock providers</a:t>
          </a:r>
        </a:p>
      </dsp:txBody>
      <dsp:txXfrm>
        <a:off x="5422106" y="2298898"/>
        <a:ext cx="2464593" cy="1478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D2098-9290-4EB0-92EA-051369A5A13C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Long-term food waste feedstock contracts uncommon and mostly unknown.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Problem for project financing</a:t>
          </a:r>
        </a:p>
      </dsp:txBody>
      <dsp:txXfrm>
        <a:off x="0" y="573683"/>
        <a:ext cx="2464593" cy="1478756"/>
      </dsp:txXfrm>
    </dsp:sp>
    <dsp:sp modelId="{042E9A1D-7AF5-46B7-A346-93501094331E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Must ensure that the delivered food waste works with technology and pre-treatment systems</a:t>
          </a:r>
        </a:p>
      </dsp:txBody>
      <dsp:txXfrm>
        <a:off x="2711053" y="573683"/>
        <a:ext cx="2464593" cy="1478756"/>
      </dsp:txXfrm>
    </dsp:sp>
    <dsp:sp modelId="{216FB4EB-0622-4C89-8919-41C3147D5D19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Must ensure that the feedstock works with any permitting requirements</a:t>
          </a:r>
        </a:p>
      </dsp:txBody>
      <dsp:txXfrm>
        <a:off x="5422106" y="573683"/>
        <a:ext cx="2464593" cy="1478756"/>
      </dsp:txXfrm>
    </dsp:sp>
    <dsp:sp modelId="{9900C89E-8D7E-45D2-A321-20579F93062A}">
      <dsp:nvSpPr>
        <dsp:cNvPr id="0" name=""/>
        <dsp:cNvSpPr/>
      </dsp:nvSpPr>
      <dsp:spPr>
        <a:xfrm>
          <a:off x="1355526" y="2298898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Ensure start up delivery schedule </a:t>
          </a:r>
        </a:p>
      </dsp:txBody>
      <dsp:txXfrm>
        <a:off x="1355526" y="2298898"/>
        <a:ext cx="2464593" cy="1478756"/>
      </dsp:txXfrm>
    </dsp:sp>
    <dsp:sp modelId="{FE16A93D-145C-4D5B-AEAA-9307990ED90C}">
      <dsp:nvSpPr>
        <dsp:cNvPr id="0" name=""/>
        <dsp:cNvSpPr/>
      </dsp:nvSpPr>
      <dsp:spPr>
        <a:xfrm>
          <a:off x="4066579" y="2298898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Penalties for failure to deliver</a:t>
          </a:r>
        </a:p>
      </dsp:txBody>
      <dsp:txXfrm>
        <a:off x="4066579" y="2298898"/>
        <a:ext cx="2464593" cy="1478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2C4CD-CBC1-4927-BF7D-175BAEBE1D7D}">
      <dsp:nvSpPr>
        <dsp:cNvPr id="0" name=""/>
        <dsp:cNvSpPr/>
      </dsp:nvSpPr>
      <dsp:spPr>
        <a:xfrm>
          <a:off x="0" y="3399"/>
          <a:ext cx="78867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F2D04-03B2-4F63-B6C5-D2CDD7DC6DFE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39789-B800-4898-87AC-66E247A47742}">
      <dsp:nvSpPr>
        <dsp:cNvPr id="0" name=""/>
        <dsp:cNvSpPr/>
      </dsp:nvSpPr>
      <dsp:spPr>
        <a:xfrm>
          <a:off x="836323" y="3399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Experience with biogas construction</a:t>
          </a:r>
        </a:p>
      </dsp:txBody>
      <dsp:txXfrm>
        <a:off x="836323" y="3399"/>
        <a:ext cx="7050376" cy="724089"/>
      </dsp:txXfrm>
    </dsp:sp>
    <dsp:sp modelId="{457A733D-FFE5-45D3-BF0E-2BB68ADE0CDC}">
      <dsp:nvSpPr>
        <dsp:cNvPr id="0" name=""/>
        <dsp:cNvSpPr/>
      </dsp:nvSpPr>
      <dsp:spPr>
        <a:xfrm>
          <a:off x="0" y="908511"/>
          <a:ext cx="78867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9C718-C7FC-497A-971A-D46FFAF5AB82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897CE-9B70-42A2-8C33-C7337C7F9A29}">
      <dsp:nvSpPr>
        <dsp:cNvPr id="0" name=""/>
        <dsp:cNvSpPr/>
      </dsp:nvSpPr>
      <dsp:spPr>
        <a:xfrm>
          <a:off x="836323" y="908511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Experience with food waste preferred</a:t>
          </a:r>
        </a:p>
      </dsp:txBody>
      <dsp:txXfrm>
        <a:off x="836323" y="908511"/>
        <a:ext cx="7050376" cy="724089"/>
      </dsp:txXfrm>
    </dsp:sp>
    <dsp:sp modelId="{50E49BE0-47B7-4CB3-BCB8-0482888B0126}">
      <dsp:nvSpPr>
        <dsp:cNvPr id="0" name=""/>
        <dsp:cNvSpPr/>
      </dsp:nvSpPr>
      <dsp:spPr>
        <a:xfrm>
          <a:off x="0" y="1813624"/>
          <a:ext cx="78867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E694C-FD8E-4A71-AFF1-953E4A830917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83F6D-AC00-4DB0-B240-7F0E8CEEA92D}">
      <dsp:nvSpPr>
        <dsp:cNvPr id="0" name=""/>
        <dsp:cNvSpPr/>
      </dsp:nvSpPr>
      <dsp:spPr>
        <a:xfrm>
          <a:off x="836323" y="1813624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Clear description of Scope of Work</a:t>
          </a:r>
        </a:p>
      </dsp:txBody>
      <dsp:txXfrm>
        <a:off x="836323" y="1813624"/>
        <a:ext cx="7050376" cy="724089"/>
      </dsp:txXfrm>
    </dsp:sp>
    <dsp:sp modelId="{CBC69C1C-2D96-4A95-9395-1B262CD79E5B}">
      <dsp:nvSpPr>
        <dsp:cNvPr id="0" name=""/>
        <dsp:cNvSpPr/>
      </dsp:nvSpPr>
      <dsp:spPr>
        <a:xfrm>
          <a:off x="0" y="2718736"/>
          <a:ext cx="78867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023B8-4F23-40C5-A907-C8A3E84D6668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957F3-7E3E-4E53-8DE7-5BB93BE648F6}">
      <dsp:nvSpPr>
        <dsp:cNvPr id="0" name=""/>
        <dsp:cNvSpPr/>
      </dsp:nvSpPr>
      <dsp:spPr>
        <a:xfrm>
          <a:off x="836323" y="2718736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Liquidated Damages for Delays (may be required for project financing)</a:t>
          </a:r>
        </a:p>
      </dsp:txBody>
      <dsp:txXfrm>
        <a:off x="836323" y="2718736"/>
        <a:ext cx="7050376" cy="724089"/>
      </dsp:txXfrm>
    </dsp:sp>
    <dsp:sp modelId="{CB4F18EA-E499-4C14-BB70-7D7D2C7AD04B}">
      <dsp:nvSpPr>
        <dsp:cNvPr id="0" name=""/>
        <dsp:cNvSpPr/>
      </dsp:nvSpPr>
      <dsp:spPr>
        <a:xfrm>
          <a:off x="0" y="3623848"/>
          <a:ext cx="78867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E860E-5D9C-4314-99BA-68DAF1C6F20B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5A436-DF6A-4461-94B2-985B3854A20A}">
      <dsp:nvSpPr>
        <dsp:cNvPr id="0" name=""/>
        <dsp:cNvSpPr/>
      </dsp:nvSpPr>
      <dsp:spPr>
        <a:xfrm>
          <a:off x="836323" y="3623848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Financial strength or surety bond</a:t>
          </a:r>
        </a:p>
      </dsp:txBody>
      <dsp:txXfrm>
        <a:off x="836323" y="3623848"/>
        <a:ext cx="70503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D6EEC-E532-4747-A0E6-3678EFF4EC6B}" type="datetimeFigureOut">
              <a:rPr lang="en-US" smtClean="0"/>
              <a:t>3/15/22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81399-566A-4B60-95CD-54B3B6FE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others</a:t>
            </a:r>
          </a:p>
          <a:p>
            <a:r>
              <a:rPr lang="en-US" dirty="0"/>
              <a:t>-135</a:t>
            </a:r>
          </a:p>
          <a:p>
            <a:r>
              <a:rPr lang="en-US" dirty="0"/>
              <a:t>-700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81399-566A-4B60-95CD-54B3B6FE10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0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569E-1668-2B4B-8B5F-BACF1334CB74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946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3D0-B3B1-6F4E-8D08-0330EB2050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B76A888-469B-CA4E-9087-9E913AFB48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8200" y="136524"/>
            <a:ext cx="561415" cy="5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569E-1668-2B4B-8B5F-BACF1334CB74}" type="datetimeFigureOut">
              <a:rPr lang="en-US" smtClean="0"/>
              <a:t>3/15/22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14691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3D0-B3B1-6F4E-8D08-0330EB2050A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62CB68F-831F-9A46-9773-EB7DBAE17F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8200" y="136524"/>
            <a:ext cx="561415" cy="5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569E-1668-2B4B-8B5F-BACF1334CB74}" type="datetimeFigureOut">
              <a:rPr lang="en-US" smtClean="0"/>
              <a:t>3/15/22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14691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3D0-B3B1-6F4E-8D08-0330EB205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71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569E-1668-2B4B-8B5F-BACF1334CB74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14691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3D0-B3B1-6F4E-8D08-0330EB2050A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AF6A3C6-6FEA-CB41-A5D6-191B17DCF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8200" y="136524"/>
            <a:ext cx="561415" cy="5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0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569E-1668-2B4B-8B5F-BACF1334CB74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14691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3D0-B3B1-6F4E-8D08-0330EB2050A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CE2D300-13DB-754B-B5C3-AFB421CE32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8200" y="136524"/>
            <a:ext cx="561415" cy="5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3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569E-1668-2B4B-8B5F-BACF1334CB74}" type="datetimeFigureOut">
              <a:rPr lang="en-US" smtClean="0"/>
              <a:t>3/15/22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14691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3D0-B3B1-6F4E-8D08-0330EB2050A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lose - up of a logo&#10;&#10;Description automatically generated with low confidence">
            <a:extLst>
              <a:ext uri="{FF2B5EF4-FFF2-40B4-BE49-F238E27FC236}">
                <a16:creationId xmlns:a16="http://schemas.microsoft.com/office/drawing/2014/main" id="{551F5A97-5FCD-E747-A403-93697FE5B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7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569E-1668-2B4B-8B5F-BACF1334CB74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30894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3D0-B3B1-6F4E-8D08-0330EB2050A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4FA7FCC-126D-CC41-8617-9FF4EA016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8200" y="136524"/>
            <a:ext cx="561415" cy="5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8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569E-1668-2B4B-8B5F-BACF1334CB74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14691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3D0-B3B1-6F4E-8D08-0330EB2050A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Icon&#10;&#10;Description automatically generated with low confidence">
            <a:extLst>
              <a:ext uri="{FF2B5EF4-FFF2-40B4-BE49-F238E27FC236}">
                <a16:creationId xmlns:a16="http://schemas.microsoft.com/office/drawing/2014/main" id="{F1135ED3-9D5F-F24B-B241-8DB4F5C64F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9395" y="290833"/>
            <a:ext cx="5057334" cy="11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2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2">
    <p:bg>
      <p:bgPr>
        <a:gradFill>
          <a:gsLst>
            <a:gs pos="100000">
              <a:schemeClr val="bg1"/>
            </a:gs>
            <a:gs pos="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569E-1668-2B4B-8B5F-BACF1334CB74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3D0-B3B1-6F4E-8D08-0330EB2050A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D699D27-8931-F749-9D64-64DD5B59E8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3282" y="595135"/>
            <a:ext cx="1887912" cy="16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79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le 3">
    <p:bg>
      <p:bgPr>
        <a:gradFill>
          <a:gsLst>
            <a:gs pos="100000">
              <a:schemeClr val="accent2"/>
            </a:gs>
            <a:gs pos="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0DC26F-60D9-D14B-AFFB-873AD1820493}"/>
              </a:ext>
            </a:extLst>
          </p:cNvPr>
          <p:cNvSpPr/>
          <p:nvPr userDrawn="1"/>
        </p:nvSpPr>
        <p:spPr>
          <a:xfrm>
            <a:off x="0" y="416860"/>
            <a:ext cx="9144000" cy="2111188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569E-1668-2B4B-8B5F-BACF1334CB74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94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3D0-B3B1-6F4E-8D08-0330EB2050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86EF493-AC80-2043-8E1C-B3B7DB74A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3282" y="595135"/>
            <a:ext cx="1887912" cy="16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38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380B402-8F28-FE49-95E4-7BC0E370DF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8200" y="136524"/>
            <a:ext cx="561415" cy="5042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0FAE218-4D5C-8845-8529-2E47C4749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5085" y="1128085"/>
            <a:ext cx="4041843" cy="3293994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6B34CDF-F6BC-2A44-A12B-89DB63B8CB9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805085" y="4422079"/>
            <a:ext cx="4041842" cy="1147863"/>
          </a:xfrm>
        </p:spPr>
        <p:txBody>
          <a:bodyPr anchor="ctr">
            <a:normAutofit/>
          </a:bodyPr>
          <a:lstStyle>
            <a:lvl1pPr>
              <a:buNone/>
              <a:defRPr/>
            </a:lvl1pPr>
          </a:lstStyle>
          <a:p>
            <a:pPr algn="l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7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">
    <p:bg>
      <p:bgPr>
        <a:gradFill>
          <a:gsLst>
            <a:gs pos="100000">
              <a:schemeClr val="bg1"/>
            </a:gs>
            <a:gs pos="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659" y="3106985"/>
            <a:ext cx="5404317" cy="98335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569E-1668-2B4B-8B5F-BACF1334CB74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3D0-B3B1-6F4E-8D08-0330EB2050A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D699D27-8931-F749-9D64-64DD5B59E8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0826" y="3027320"/>
            <a:ext cx="894365" cy="8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42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569E-1668-2B4B-8B5F-BACF1334CB74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14691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3D0-B3B1-6F4E-8D08-0330EB2050A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380B402-8F28-FE49-95E4-7BC0E370DF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8200" y="136524"/>
            <a:ext cx="561415" cy="5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6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569E-1668-2B4B-8B5F-BACF1334CB74}" type="datetimeFigureOut">
              <a:rPr lang="en-US" smtClean="0"/>
              <a:t>3/15/22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14691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3D0-B3B1-6F4E-8D08-0330EB2050A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7308886-61FC-3F4A-A789-B13CE71F0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8200" y="136524"/>
            <a:ext cx="561415" cy="5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9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3569E-1668-2B4B-8B5F-BACF1334CB74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F3D0-B3B1-6F4E-8D08-0330EB205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2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0" r:id="rId4"/>
    <p:sldLayoutId id="2147483671" r:id="rId5"/>
    <p:sldLayoutId id="2147483674" r:id="rId6"/>
    <p:sldLayoutId id="2147483672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25000"/>
            </a:schemeClr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25000"/>
            </a:schemeClr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senlegal.com/" TargetMode="External"/><Relationship Id="rId2" Type="http://schemas.openxmlformats.org/officeDocument/2006/relationships/hyperlink" Target="mailto:ttaylor@avisenlegal.com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biogascouncil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D0F4-6596-5B40-BDAD-A2B25E529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57" y="3185445"/>
            <a:ext cx="7886700" cy="234866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Food Waste RNG Project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C6918-FE03-9F49-B652-357C479B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057" y="5713513"/>
            <a:ext cx="7886700" cy="555125"/>
          </a:xfrm>
        </p:spPr>
        <p:txBody>
          <a:bodyPr>
            <a:noAutofit/>
          </a:bodyPr>
          <a:lstStyle/>
          <a:p>
            <a:r>
              <a:rPr lang="en-US" sz="3600" dirty="0"/>
              <a:t>Avisen Legal – Renewable Energy Lawyers</a:t>
            </a:r>
          </a:p>
        </p:txBody>
      </p:sp>
      <p:pic>
        <p:nvPicPr>
          <p:cNvPr id="1026" name="Picture 2" descr="International Biomass Conference and Expo">
            <a:extLst>
              <a:ext uri="{FF2B5EF4-FFF2-40B4-BE49-F238E27FC236}">
                <a16:creationId xmlns:a16="http://schemas.microsoft.com/office/drawing/2014/main" id="{ACB9B616-BDAE-4084-8E62-08CD955CA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98837"/>
            <a:ext cx="58864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46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1783C-90E5-4B71-A2B4-579C2A02B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Keys to successful Food Waste Project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63CB60-9981-1169-4C3E-971C52E6D2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27844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841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FA453A-7A72-4B60-A201-B63E6B45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Right Technology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E0DD00EF-22F0-A459-8A32-B88E550847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10971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11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D4BA5C-9F59-4173-91BB-C4470ADF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Right Feedstock Provider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8792328-5A14-4948-F7A5-B9E4509CEA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67823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5392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C5810E-F2AC-4405-A1CA-14B9CB388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Right EPC Contractor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178B2778-74B5-E105-1F48-0C7CAA65C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31344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6631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C7EB3-0292-4F6F-A8F1-048C1D7C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Offtake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F09E5-66E6-4456-825D-E9A315E5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Interconnection</a:t>
            </a:r>
          </a:p>
          <a:p>
            <a:pPr lvl="1"/>
            <a:r>
              <a:rPr lang="en-US" dirty="0"/>
              <a:t>Pipeline</a:t>
            </a:r>
          </a:p>
          <a:p>
            <a:pPr lvl="1"/>
            <a:r>
              <a:rPr lang="en-US" dirty="0"/>
              <a:t>Electricity</a:t>
            </a:r>
          </a:p>
          <a:p>
            <a:pPr lvl="1"/>
            <a:r>
              <a:rPr lang="en-US" dirty="0"/>
              <a:t>Right of ways and permitting</a:t>
            </a:r>
          </a:p>
          <a:p>
            <a:r>
              <a:rPr lang="en-US" dirty="0"/>
              <a:t>Electricity sales</a:t>
            </a:r>
          </a:p>
          <a:p>
            <a:pPr lvl="1"/>
            <a:r>
              <a:rPr lang="en-US" dirty="0"/>
              <a:t>ITC</a:t>
            </a:r>
          </a:p>
          <a:p>
            <a:pPr lvl="1"/>
            <a:r>
              <a:rPr lang="en-US" dirty="0"/>
              <a:t>e-RINs</a:t>
            </a:r>
          </a:p>
          <a:p>
            <a:r>
              <a:rPr lang="en-US" dirty="0"/>
              <a:t>Gas</a:t>
            </a:r>
          </a:p>
          <a:p>
            <a:pPr lvl="1"/>
            <a:r>
              <a:rPr lang="en-US" dirty="0"/>
              <a:t>Gas itself</a:t>
            </a:r>
          </a:p>
          <a:p>
            <a:pPr lvl="1"/>
            <a:r>
              <a:rPr lang="en-US" dirty="0"/>
              <a:t>RINs</a:t>
            </a:r>
          </a:p>
          <a:p>
            <a:pPr lvl="1"/>
            <a:r>
              <a:rPr lang="en-US" dirty="0"/>
              <a:t>LCFS</a:t>
            </a:r>
          </a:p>
        </p:txBody>
      </p:sp>
    </p:spTree>
    <p:extLst>
      <p:ext uri="{BB962C8B-B14F-4D97-AF65-F5344CB8AC3E}">
        <p14:creationId xmlns:p14="http://schemas.microsoft.com/office/powerpoint/2010/main" val="2517776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3864-81EC-4635-888C-10DAA4F9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198D5-DB9B-4B8E-9B3D-528A61530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Development stage</a:t>
            </a:r>
          </a:p>
          <a:p>
            <a:pPr lvl="1"/>
            <a:r>
              <a:rPr lang="en-US" dirty="0"/>
              <a:t>Funding for permits, engineering, site selection, experts</a:t>
            </a:r>
          </a:p>
          <a:p>
            <a:pPr lvl="1"/>
            <a:r>
              <a:rPr lang="en-US" dirty="0"/>
              <a:t>Often from project developers themselves</a:t>
            </a:r>
          </a:p>
          <a:p>
            <a:pPr lvl="1"/>
            <a:r>
              <a:rPr lang="en-US" dirty="0"/>
              <a:t>Friends, family, angel investors</a:t>
            </a:r>
          </a:p>
          <a:p>
            <a:pPr lvl="1"/>
            <a:r>
              <a:rPr lang="en-US" dirty="0"/>
              <a:t>Professional development stage financiers</a:t>
            </a:r>
          </a:p>
          <a:p>
            <a:r>
              <a:rPr lang="en-US" dirty="0"/>
              <a:t>Project Equity</a:t>
            </a:r>
          </a:p>
          <a:p>
            <a:pPr lvl="1"/>
            <a:r>
              <a:rPr lang="en-US" dirty="0"/>
              <a:t>Funding for the equity portion of the project</a:t>
            </a:r>
          </a:p>
          <a:p>
            <a:pPr lvl="1"/>
            <a:r>
              <a:rPr lang="en-US" dirty="0"/>
              <a:t>Family offices, infrastructure and impact funds</a:t>
            </a:r>
          </a:p>
          <a:p>
            <a:pPr lvl="1"/>
            <a:r>
              <a:rPr lang="en-US" dirty="0"/>
              <a:t>Large community raise</a:t>
            </a:r>
          </a:p>
          <a:p>
            <a:r>
              <a:rPr lang="en-US" dirty="0"/>
              <a:t>Project Debt</a:t>
            </a:r>
          </a:p>
          <a:p>
            <a:pPr lvl="1"/>
            <a:r>
              <a:rPr lang="en-US" dirty="0"/>
              <a:t>Funding the rest of the project costs</a:t>
            </a:r>
          </a:p>
          <a:p>
            <a:pPr lvl="1"/>
            <a:r>
              <a:rPr lang="en-US" dirty="0"/>
              <a:t>Ag related banks and USDA loan guarantees</a:t>
            </a:r>
          </a:p>
          <a:p>
            <a:pPr lvl="1"/>
            <a:r>
              <a:rPr lang="en-US" dirty="0"/>
              <a:t>Sustainability focused lenders</a:t>
            </a:r>
          </a:p>
          <a:p>
            <a:pPr lvl="1"/>
            <a:r>
              <a:rPr lang="en-US" dirty="0"/>
              <a:t>Export (technology) lenders and guarantees</a:t>
            </a:r>
          </a:p>
        </p:txBody>
      </p:sp>
    </p:spTree>
    <p:extLst>
      <p:ext uri="{BB962C8B-B14F-4D97-AF65-F5344CB8AC3E}">
        <p14:creationId xmlns:p14="http://schemas.microsoft.com/office/powerpoint/2010/main" val="732450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55CAB-AA77-4CD6-AB58-47D409A4A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25106"/>
            <a:ext cx="7886700" cy="4364546"/>
          </a:xfrm>
        </p:spPr>
        <p:txBody>
          <a:bodyPr/>
          <a:lstStyle/>
          <a:p>
            <a:r>
              <a:rPr lang="en-US" dirty="0"/>
              <a:t>Practical, entrepreneurial lawyers</a:t>
            </a:r>
          </a:p>
          <a:p>
            <a:r>
              <a:rPr lang="en-US" dirty="0"/>
              <a:t>Over 20 years working with developers, equity partners, funds, lenders, construction and technology providers</a:t>
            </a:r>
          </a:p>
          <a:p>
            <a:endParaRPr lang="en-US" dirty="0"/>
          </a:p>
          <a:p>
            <a:r>
              <a:rPr lang="en-US" dirty="0"/>
              <a:t>Todd Taylor</a:t>
            </a:r>
          </a:p>
          <a:p>
            <a:r>
              <a:rPr lang="en-US" dirty="0"/>
              <a:t>612 325 5036</a:t>
            </a:r>
          </a:p>
          <a:p>
            <a:r>
              <a:rPr lang="en-US" dirty="0">
                <a:hlinkClick r:id="rId2"/>
              </a:rPr>
              <a:t>ttaylor@avisenlegal.com</a:t>
            </a:r>
            <a:endParaRPr lang="en-US" dirty="0"/>
          </a:p>
          <a:p>
            <a:r>
              <a:rPr lang="en-US" dirty="0">
                <a:hlinkClick r:id="rId3"/>
              </a:rPr>
              <a:t>www.avisenlegal.com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05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F95E43-BC20-42EC-80B7-51B84C32D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24" y="2002412"/>
            <a:ext cx="7962066" cy="285317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D3C9F-6ABF-408A-966C-CC293B53D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55121904-C11B-4706-A20A-0843E7C83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016" y="2011276"/>
            <a:ext cx="6907967" cy="41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17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46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28216"/>
            <a:ext cx="4571524" cy="4272915"/>
            <a:chOff x="0" y="1161288"/>
            <a:chExt cx="6095365" cy="5697220"/>
          </a:xfrm>
        </p:grpSpPr>
        <p:sp>
          <p:nvSpPr>
            <p:cNvPr id="3" name="object 3"/>
            <p:cNvSpPr/>
            <p:nvPr/>
          </p:nvSpPr>
          <p:spPr>
            <a:xfrm>
              <a:off x="0" y="1161288"/>
              <a:ext cx="6095365" cy="5697220"/>
            </a:xfrm>
            <a:custGeom>
              <a:avLst/>
              <a:gdLst/>
              <a:ahLst/>
              <a:cxnLst/>
              <a:rect l="l" t="t" r="r" b="b"/>
              <a:pathLst>
                <a:path w="6095365" h="5697220">
                  <a:moveTo>
                    <a:pt x="2551175" y="0"/>
                  </a:moveTo>
                  <a:lnTo>
                    <a:pt x="2502723" y="324"/>
                  </a:lnTo>
                  <a:lnTo>
                    <a:pt x="2454427" y="1295"/>
                  </a:lnTo>
                  <a:lnTo>
                    <a:pt x="2406290" y="2907"/>
                  </a:lnTo>
                  <a:lnTo>
                    <a:pt x="2358318" y="5158"/>
                  </a:lnTo>
                  <a:lnTo>
                    <a:pt x="2310515" y="8042"/>
                  </a:lnTo>
                  <a:lnTo>
                    <a:pt x="2262884" y="11556"/>
                  </a:lnTo>
                  <a:lnTo>
                    <a:pt x="2215429" y="15695"/>
                  </a:lnTo>
                  <a:lnTo>
                    <a:pt x="2168155" y="20456"/>
                  </a:lnTo>
                  <a:lnTo>
                    <a:pt x="2121066" y="25834"/>
                  </a:lnTo>
                  <a:lnTo>
                    <a:pt x="2074166" y="31826"/>
                  </a:lnTo>
                  <a:lnTo>
                    <a:pt x="2027459" y="38426"/>
                  </a:lnTo>
                  <a:lnTo>
                    <a:pt x="1980949" y="45631"/>
                  </a:lnTo>
                  <a:lnTo>
                    <a:pt x="1934640" y="53438"/>
                  </a:lnTo>
                  <a:lnTo>
                    <a:pt x="1888537" y="61841"/>
                  </a:lnTo>
                  <a:lnTo>
                    <a:pt x="1842644" y="70836"/>
                  </a:lnTo>
                  <a:lnTo>
                    <a:pt x="1796964" y="80420"/>
                  </a:lnTo>
                  <a:lnTo>
                    <a:pt x="1751502" y="90588"/>
                  </a:lnTo>
                  <a:lnTo>
                    <a:pt x="1706261" y="101337"/>
                  </a:lnTo>
                  <a:lnTo>
                    <a:pt x="1661247" y="112662"/>
                  </a:lnTo>
                  <a:lnTo>
                    <a:pt x="1616463" y="124558"/>
                  </a:lnTo>
                  <a:lnTo>
                    <a:pt x="1571913" y="137023"/>
                  </a:lnTo>
                  <a:lnTo>
                    <a:pt x="1527602" y="150051"/>
                  </a:lnTo>
                  <a:lnTo>
                    <a:pt x="1483533" y="163639"/>
                  </a:lnTo>
                  <a:lnTo>
                    <a:pt x="1439710" y="177783"/>
                  </a:lnTo>
                  <a:lnTo>
                    <a:pt x="1396139" y="192478"/>
                  </a:lnTo>
                  <a:lnTo>
                    <a:pt x="1352822" y="207720"/>
                  </a:lnTo>
                  <a:lnTo>
                    <a:pt x="1309764" y="223505"/>
                  </a:lnTo>
                  <a:lnTo>
                    <a:pt x="1266969" y="239829"/>
                  </a:lnTo>
                  <a:lnTo>
                    <a:pt x="1224442" y="256689"/>
                  </a:lnTo>
                  <a:lnTo>
                    <a:pt x="1182186" y="274079"/>
                  </a:lnTo>
                  <a:lnTo>
                    <a:pt x="1140205" y="291996"/>
                  </a:lnTo>
                  <a:lnTo>
                    <a:pt x="1098504" y="310435"/>
                  </a:lnTo>
                  <a:lnTo>
                    <a:pt x="1057086" y="329393"/>
                  </a:lnTo>
                  <a:lnTo>
                    <a:pt x="1015956" y="348865"/>
                  </a:lnTo>
                  <a:lnTo>
                    <a:pt x="975119" y="368847"/>
                  </a:lnTo>
                  <a:lnTo>
                    <a:pt x="934577" y="389336"/>
                  </a:lnTo>
                  <a:lnTo>
                    <a:pt x="894335" y="410326"/>
                  </a:lnTo>
                  <a:lnTo>
                    <a:pt x="854398" y="431814"/>
                  </a:lnTo>
                  <a:lnTo>
                    <a:pt x="814769" y="453796"/>
                  </a:lnTo>
                  <a:lnTo>
                    <a:pt x="775453" y="476268"/>
                  </a:lnTo>
                  <a:lnTo>
                    <a:pt x="736453" y="499225"/>
                  </a:lnTo>
                  <a:lnTo>
                    <a:pt x="697774" y="522664"/>
                  </a:lnTo>
                  <a:lnTo>
                    <a:pt x="659419" y="546580"/>
                  </a:lnTo>
                  <a:lnTo>
                    <a:pt x="621394" y="570968"/>
                  </a:lnTo>
                  <a:lnTo>
                    <a:pt x="583702" y="595826"/>
                  </a:lnTo>
                  <a:lnTo>
                    <a:pt x="546347" y="621149"/>
                  </a:lnTo>
                  <a:lnTo>
                    <a:pt x="509334" y="646933"/>
                  </a:lnTo>
                  <a:lnTo>
                    <a:pt x="472666" y="673173"/>
                  </a:lnTo>
                  <a:lnTo>
                    <a:pt x="436347" y="699866"/>
                  </a:lnTo>
                  <a:lnTo>
                    <a:pt x="400383" y="727007"/>
                  </a:lnTo>
                  <a:lnTo>
                    <a:pt x="364776" y="754593"/>
                  </a:lnTo>
                  <a:lnTo>
                    <a:pt x="329531" y="782619"/>
                  </a:lnTo>
                  <a:lnTo>
                    <a:pt x="294652" y="811081"/>
                  </a:lnTo>
                  <a:lnTo>
                    <a:pt x="260143" y="839975"/>
                  </a:lnTo>
                  <a:lnTo>
                    <a:pt x="226008" y="869296"/>
                  </a:lnTo>
                  <a:lnTo>
                    <a:pt x="192252" y="899042"/>
                  </a:lnTo>
                  <a:lnTo>
                    <a:pt x="158879" y="929207"/>
                  </a:lnTo>
                  <a:lnTo>
                    <a:pt x="125892" y="959787"/>
                  </a:lnTo>
                  <a:lnTo>
                    <a:pt x="93296" y="990779"/>
                  </a:lnTo>
                  <a:lnTo>
                    <a:pt x="61094" y="1022178"/>
                  </a:lnTo>
                  <a:lnTo>
                    <a:pt x="29292" y="1053980"/>
                  </a:lnTo>
                  <a:lnTo>
                    <a:pt x="0" y="1084022"/>
                  </a:lnTo>
                  <a:lnTo>
                    <a:pt x="0" y="5696712"/>
                  </a:lnTo>
                  <a:lnTo>
                    <a:pt x="5366791" y="5696712"/>
                  </a:lnTo>
                  <a:lnTo>
                    <a:pt x="5368230" y="5694854"/>
                  </a:lnTo>
                  <a:lnTo>
                    <a:pt x="5395371" y="5658890"/>
                  </a:lnTo>
                  <a:lnTo>
                    <a:pt x="5422064" y="5622571"/>
                  </a:lnTo>
                  <a:lnTo>
                    <a:pt x="5448304" y="5585903"/>
                  </a:lnTo>
                  <a:lnTo>
                    <a:pt x="5474088" y="5548890"/>
                  </a:lnTo>
                  <a:lnTo>
                    <a:pt x="5499411" y="5511535"/>
                  </a:lnTo>
                  <a:lnTo>
                    <a:pt x="5524269" y="5473843"/>
                  </a:lnTo>
                  <a:lnTo>
                    <a:pt x="5548657" y="5435818"/>
                  </a:lnTo>
                  <a:lnTo>
                    <a:pt x="5572573" y="5397463"/>
                  </a:lnTo>
                  <a:lnTo>
                    <a:pt x="5596012" y="5358784"/>
                  </a:lnTo>
                  <a:lnTo>
                    <a:pt x="5618969" y="5319784"/>
                  </a:lnTo>
                  <a:lnTo>
                    <a:pt x="5641441" y="5280468"/>
                  </a:lnTo>
                  <a:lnTo>
                    <a:pt x="5663423" y="5240839"/>
                  </a:lnTo>
                  <a:lnTo>
                    <a:pt x="5684911" y="5200902"/>
                  </a:lnTo>
                  <a:lnTo>
                    <a:pt x="5705901" y="5160660"/>
                  </a:lnTo>
                  <a:lnTo>
                    <a:pt x="5726390" y="5120118"/>
                  </a:lnTo>
                  <a:lnTo>
                    <a:pt x="5746372" y="5079281"/>
                  </a:lnTo>
                  <a:lnTo>
                    <a:pt x="5765844" y="5038151"/>
                  </a:lnTo>
                  <a:lnTo>
                    <a:pt x="5784802" y="4996733"/>
                  </a:lnTo>
                  <a:lnTo>
                    <a:pt x="5803241" y="4955032"/>
                  </a:lnTo>
                  <a:lnTo>
                    <a:pt x="5821158" y="4913051"/>
                  </a:lnTo>
                  <a:lnTo>
                    <a:pt x="5838548" y="4870795"/>
                  </a:lnTo>
                  <a:lnTo>
                    <a:pt x="5855408" y="4828268"/>
                  </a:lnTo>
                  <a:lnTo>
                    <a:pt x="5871732" y="4785473"/>
                  </a:lnTo>
                  <a:lnTo>
                    <a:pt x="5887517" y="4742415"/>
                  </a:lnTo>
                  <a:lnTo>
                    <a:pt x="5902759" y="4699098"/>
                  </a:lnTo>
                  <a:lnTo>
                    <a:pt x="5917454" y="4655527"/>
                  </a:lnTo>
                  <a:lnTo>
                    <a:pt x="5931598" y="4611704"/>
                  </a:lnTo>
                  <a:lnTo>
                    <a:pt x="5945186" y="4567635"/>
                  </a:lnTo>
                  <a:lnTo>
                    <a:pt x="5958214" y="4523324"/>
                  </a:lnTo>
                  <a:lnTo>
                    <a:pt x="5970679" y="4478774"/>
                  </a:lnTo>
                  <a:lnTo>
                    <a:pt x="5982575" y="4433990"/>
                  </a:lnTo>
                  <a:lnTo>
                    <a:pt x="5993900" y="4388976"/>
                  </a:lnTo>
                  <a:lnTo>
                    <a:pt x="6004649" y="4343735"/>
                  </a:lnTo>
                  <a:lnTo>
                    <a:pt x="6014817" y="4298273"/>
                  </a:lnTo>
                  <a:lnTo>
                    <a:pt x="6024401" y="4252593"/>
                  </a:lnTo>
                  <a:lnTo>
                    <a:pt x="6033396" y="4206700"/>
                  </a:lnTo>
                  <a:lnTo>
                    <a:pt x="6041799" y="4160597"/>
                  </a:lnTo>
                  <a:lnTo>
                    <a:pt x="6049606" y="4114288"/>
                  </a:lnTo>
                  <a:lnTo>
                    <a:pt x="6056811" y="4067778"/>
                  </a:lnTo>
                  <a:lnTo>
                    <a:pt x="6063411" y="4021071"/>
                  </a:lnTo>
                  <a:lnTo>
                    <a:pt x="6069403" y="3974171"/>
                  </a:lnTo>
                  <a:lnTo>
                    <a:pt x="6074781" y="3927082"/>
                  </a:lnTo>
                  <a:lnTo>
                    <a:pt x="6079542" y="3879808"/>
                  </a:lnTo>
                  <a:lnTo>
                    <a:pt x="6083681" y="3832353"/>
                  </a:lnTo>
                  <a:lnTo>
                    <a:pt x="6087195" y="3784722"/>
                  </a:lnTo>
                  <a:lnTo>
                    <a:pt x="6090079" y="3736919"/>
                  </a:lnTo>
                  <a:lnTo>
                    <a:pt x="6092330" y="3688947"/>
                  </a:lnTo>
                  <a:lnTo>
                    <a:pt x="6093942" y="3640810"/>
                  </a:lnTo>
                  <a:lnTo>
                    <a:pt x="6094913" y="3592514"/>
                  </a:lnTo>
                  <a:lnTo>
                    <a:pt x="6095237" y="3544062"/>
                  </a:lnTo>
                  <a:lnTo>
                    <a:pt x="6094913" y="3495609"/>
                  </a:lnTo>
                  <a:lnTo>
                    <a:pt x="6093942" y="3447313"/>
                  </a:lnTo>
                  <a:lnTo>
                    <a:pt x="6092330" y="3399176"/>
                  </a:lnTo>
                  <a:lnTo>
                    <a:pt x="6090079" y="3351204"/>
                  </a:lnTo>
                  <a:lnTo>
                    <a:pt x="6087195" y="3303401"/>
                  </a:lnTo>
                  <a:lnTo>
                    <a:pt x="6083681" y="3255770"/>
                  </a:lnTo>
                  <a:lnTo>
                    <a:pt x="6079542" y="3208315"/>
                  </a:lnTo>
                  <a:lnTo>
                    <a:pt x="6074781" y="3161041"/>
                  </a:lnTo>
                  <a:lnTo>
                    <a:pt x="6069403" y="3113952"/>
                  </a:lnTo>
                  <a:lnTo>
                    <a:pt x="6063411" y="3067052"/>
                  </a:lnTo>
                  <a:lnTo>
                    <a:pt x="6056811" y="3020345"/>
                  </a:lnTo>
                  <a:lnTo>
                    <a:pt x="6049606" y="2973835"/>
                  </a:lnTo>
                  <a:lnTo>
                    <a:pt x="6041799" y="2927526"/>
                  </a:lnTo>
                  <a:lnTo>
                    <a:pt x="6033396" y="2881423"/>
                  </a:lnTo>
                  <a:lnTo>
                    <a:pt x="6024401" y="2835530"/>
                  </a:lnTo>
                  <a:lnTo>
                    <a:pt x="6014817" y="2789850"/>
                  </a:lnTo>
                  <a:lnTo>
                    <a:pt x="6004649" y="2744388"/>
                  </a:lnTo>
                  <a:lnTo>
                    <a:pt x="5993900" y="2699147"/>
                  </a:lnTo>
                  <a:lnTo>
                    <a:pt x="5982575" y="2654133"/>
                  </a:lnTo>
                  <a:lnTo>
                    <a:pt x="5970679" y="2609349"/>
                  </a:lnTo>
                  <a:lnTo>
                    <a:pt x="5958214" y="2564799"/>
                  </a:lnTo>
                  <a:lnTo>
                    <a:pt x="5945186" y="2520488"/>
                  </a:lnTo>
                  <a:lnTo>
                    <a:pt x="5931598" y="2476419"/>
                  </a:lnTo>
                  <a:lnTo>
                    <a:pt x="5917454" y="2432596"/>
                  </a:lnTo>
                  <a:lnTo>
                    <a:pt x="5902759" y="2389025"/>
                  </a:lnTo>
                  <a:lnTo>
                    <a:pt x="5887517" y="2345708"/>
                  </a:lnTo>
                  <a:lnTo>
                    <a:pt x="5871732" y="2302650"/>
                  </a:lnTo>
                  <a:lnTo>
                    <a:pt x="5855408" y="2259855"/>
                  </a:lnTo>
                  <a:lnTo>
                    <a:pt x="5838548" y="2217328"/>
                  </a:lnTo>
                  <a:lnTo>
                    <a:pt x="5821158" y="2175072"/>
                  </a:lnTo>
                  <a:lnTo>
                    <a:pt x="5803241" y="2133091"/>
                  </a:lnTo>
                  <a:lnTo>
                    <a:pt x="5784802" y="2091390"/>
                  </a:lnTo>
                  <a:lnTo>
                    <a:pt x="5765844" y="2049972"/>
                  </a:lnTo>
                  <a:lnTo>
                    <a:pt x="5746372" y="2008842"/>
                  </a:lnTo>
                  <a:lnTo>
                    <a:pt x="5726390" y="1968005"/>
                  </a:lnTo>
                  <a:lnTo>
                    <a:pt x="5705901" y="1927463"/>
                  </a:lnTo>
                  <a:lnTo>
                    <a:pt x="5684911" y="1887221"/>
                  </a:lnTo>
                  <a:lnTo>
                    <a:pt x="5663423" y="1847284"/>
                  </a:lnTo>
                  <a:lnTo>
                    <a:pt x="5641441" y="1807655"/>
                  </a:lnTo>
                  <a:lnTo>
                    <a:pt x="5618969" y="1768339"/>
                  </a:lnTo>
                  <a:lnTo>
                    <a:pt x="5596012" y="1729339"/>
                  </a:lnTo>
                  <a:lnTo>
                    <a:pt x="5572573" y="1690660"/>
                  </a:lnTo>
                  <a:lnTo>
                    <a:pt x="5548657" y="1652305"/>
                  </a:lnTo>
                  <a:lnTo>
                    <a:pt x="5524269" y="1614280"/>
                  </a:lnTo>
                  <a:lnTo>
                    <a:pt x="5499411" y="1576588"/>
                  </a:lnTo>
                  <a:lnTo>
                    <a:pt x="5474088" y="1539233"/>
                  </a:lnTo>
                  <a:lnTo>
                    <a:pt x="5448304" y="1502220"/>
                  </a:lnTo>
                  <a:lnTo>
                    <a:pt x="5422064" y="1465552"/>
                  </a:lnTo>
                  <a:lnTo>
                    <a:pt x="5395371" y="1429233"/>
                  </a:lnTo>
                  <a:lnTo>
                    <a:pt x="5368230" y="1393269"/>
                  </a:lnTo>
                  <a:lnTo>
                    <a:pt x="5340644" y="1357662"/>
                  </a:lnTo>
                  <a:lnTo>
                    <a:pt x="5312618" y="1322417"/>
                  </a:lnTo>
                  <a:lnTo>
                    <a:pt x="5284156" y="1287538"/>
                  </a:lnTo>
                  <a:lnTo>
                    <a:pt x="5255262" y="1253029"/>
                  </a:lnTo>
                  <a:lnTo>
                    <a:pt x="5225941" y="1218894"/>
                  </a:lnTo>
                  <a:lnTo>
                    <a:pt x="5196195" y="1185138"/>
                  </a:lnTo>
                  <a:lnTo>
                    <a:pt x="5166030" y="1151765"/>
                  </a:lnTo>
                  <a:lnTo>
                    <a:pt x="5135450" y="1118778"/>
                  </a:lnTo>
                  <a:lnTo>
                    <a:pt x="5104458" y="1086182"/>
                  </a:lnTo>
                  <a:lnTo>
                    <a:pt x="5073059" y="1053980"/>
                  </a:lnTo>
                  <a:lnTo>
                    <a:pt x="5041257" y="1022178"/>
                  </a:lnTo>
                  <a:lnTo>
                    <a:pt x="5009055" y="990779"/>
                  </a:lnTo>
                  <a:lnTo>
                    <a:pt x="4976459" y="959787"/>
                  </a:lnTo>
                  <a:lnTo>
                    <a:pt x="4943472" y="929207"/>
                  </a:lnTo>
                  <a:lnTo>
                    <a:pt x="4910099" y="899042"/>
                  </a:lnTo>
                  <a:lnTo>
                    <a:pt x="4876343" y="869296"/>
                  </a:lnTo>
                  <a:lnTo>
                    <a:pt x="4842208" y="839975"/>
                  </a:lnTo>
                  <a:lnTo>
                    <a:pt x="4807699" y="811081"/>
                  </a:lnTo>
                  <a:lnTo>
                    <a:pt x="4772820" y="782619"/>
                  </a:lnTo>
                  <a:lnTo>
                    <a:pt x="4737575" y="754593"/>
                  </a:lnTo>
                  <a:lnTo>
                    <a:pt x="4701968" y="727007"/>
                  </a:lnTo>
                  <a:lnTo>
                    <a:pt x="4666004" y="699866"/>
                  </a:lnTo>
                  <a:lnTo>
                    <a:pt x="4629685" y="673173"/>
                  </a:lnTo>
                  <a:lnTo>
                    <a:pt x="4593017" y="646933"/>
                  </a:lnTo>
                  <a:lnTo>
                    <a:pt x="4556004" y="621149"/>
                  </a:lnTo>
                  <a:lnTo>
                    <a:pt x="4518649" y="595826"/>
                  </a:lnTo>
                  <a:lnTo>
                    <a:pt x="4480957" y="570968"/>
                  </a:lnTo>
                  <a:lnTo>
                    <a:pt x="4442932" y="546580"/>
                  </a:lnTo>
                  <a:lnTo>
                    <a:pt x="4404577" y="522664"/>
                  </a:lnTo>
                  <a:lnTo>
                    <a:pt x="4365898" y="499225"/>
                  </a:lnTo>
                  <a:lnTo>
                    <a:pt x="4326898" y="476268"/>
                  </a:lnTo>
                  <a:lnTo>
                    <a:pt x="4287582" y="453796"/>
                  </a:lnTo>
                  <a:lnTo>
                    <a:pt x="4247953" y="431814"/>
                  </a:lnTo>
                  <a:lnTo>
                    <a:pt x="4208016" y="410326"/>
                  </a:lnTo>
                  <a:lnTo>
                    <a:pt x="4167774" y="389336"/>
                  </a:lnTo>
                  <a:lnTo>
                    <a:pt x="4127232" y="368847"/>
                  </a:lnTo>
                  <a:lnTo>
                    <a:pt x="4086395" y="348865"/>
                  </a:lnTo>
                  <a:lnTo>
                    <a:pt x="4045265" y="329393"/>
                  </a:lnTo>
                  <a:lnTo>
                    <a:pt x="4003847" y="310435"/>
                  </a:lnTo>
                  <a:lnTo>
                    <a:pt x="3962146" y="291996"/>
                  </a:lnTo>
                  <a:lnTo>
                    <a:pt x="3920165" y="274079"/>
                  </a:lnTo>
                  <a:lnTo>
                    <a:pt x="3877909" y="256689"/>
                  </a:lnTo>
                  <a:lnTo>
                    <a:pt x="3835382" y="239829"/>
                  </a:lnTo>
                  <a:lnTo>
                    <a:pt x="3792587" y="223505"/>
                  </a:lnTo>
                  <a:lnTo>
                    <a:pt x="3749529" y="207720"/>
                  </a:lnTo>
                  <a:lnTo>
                    <a:pt x="3706212" y="192478"/>
                  </a:lnTo>
                  <a:lnTo>
                    <a:pt x="3662641" y="177783"/>
                  </a:lnTo>
                  <a:lnTo>
                    <a:pt x="3618818" y="163639"/>
                  </a:lnTo>
                  <a:lnTo>
                    <a:pt x="3574749" y="150051"/>
                  </a:lnTo>
                  <a:lnTo>
                    <a:pt x="3530438" y="137023"/>
                  </a:lnTo>
                  <a:lnTo>
                    <a:pt x="3485888" y="124558"/>
                  </a:lnTo>
                  <a:lnTo>
                    <a:pt x="3441104" y="112662"/>
                  </a:lnTo>
                  <a:lnTo>
                    <a:pt x="3396090" y="101337"/>
                  </a:lnTo>
                  <a:lnTo>
                    <a:pt x="3350849" y="90588"/>
                  </a:lnTo>
                  <a:lnTo>
                    <a:pt x="3305387" y="80420"/>
                  </a:lnTo>
                  <a:lnTo>
                    <a:pt x="3259707" y="70836"/>
                  </a:lnTo>
                  <a:lnTo>
                    <a:pt x="3213814" y="61841"/>
                  </a:lnTo>
                  <a:lnTo>
                    <a:pt x="3167711" y="53438"/>
                  </a:lnTo>
                  <a:lnTo>
                    <a:pt x="3121402" y="45631"/>
                  </a:lnTo>
                  <a:lnTo>
                    <a:pt x="3074892" y="38426"/>
                  </a:lnTo>
                  <a:lnTo>
                    <a:pt x="3028185" y="31826"/>
                  </a:lnTo>
                  <a:lnTo>
                    <a:pt x="2981285" y="25834"/>
                  </a:lnTo>
                  <a:lnTo>
                    <a:pt x="2934196" y="20456"/>
                  </a:lnTo>
                  <a:lnTo>
                    <a:pt x="2886922" y="15695"/>
                  </a:lnTo>
                  <a:lnTo>
                    <a:pt x="2839467" y="11556"/>
                  </a:lnTo>
                  <a:lnTo>
                    <a:pt x="2791836" y="8042"/>
                  </a:lnTo>
                  <a:lnTo>
                    <a:pt x="2744033" y="5158"/>
                  </a:lnTo>
                  <a:lnTo>
                    <a:pt x="2696061" y="2907"/>
                  </a:lnTo>
                  <a:lnTo>
                    <a:pt x="2647924" y="1295"/>
                  </a:lnTo>
                  <a:lnTo>
                    <a:pt x="2599628" y="324"/>
                  </a:lnTo>
                  <a:lnTo>
                    <a:pt x="2551175" y="0"/>
                  </a:lnTo>
                  <a:close/>
                </a:path>
              </a:pathLst>
            </a:custGeom>
            <a:solidFill>
              <a:srgbClr val="97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336548"/>
              <a:ext cx="5969000" cy="5521960"/>
            </a:xfrm>
            <a:custGeom>
              <a:avLst/>
              <a:gdLst/>
              <a:ahLst/>
              <a:cxnLst/>
              <a:rect l="l" t="t" r="r" b="b"/>
              <a:pathLst>
                <a:path w="5969000" h="5521959">
                  <a:moveTo>
                    <a:pt x="2602229" y="0"/>
                  </a:moveTo>
                  <a:lnTo>
                    <a:pt x="2553807" y="341"/>
                  </a:lnTo>
                  <a:lnTo>
                    <a:pt x="2505549" y="1362"/>
                  </a:lnTo>
                  <a:lnTo>
                    <a:pt x="2457460" y="3058"/>
                  </a:lnTo>
                  <a:lnTo>
                    <a:pt x="2409544" y="5425"/>
                  </a:lnTo>
                  <a:lnTo>
                    <a:pt x="2361806" y="8458"/>
                  </a:lnTo>
                  <a:lnTo>
                    <a:pt x="2314251" y="12152"/>
                  </a:lnTo>
                  <a:lnTo>
                    <a:pt x="2266882" y="16504"/>
                  </a:lnTo>
                  <a:lnTo>
                    <a:pt x="2219706" y="21507"/>
                  </a:lnTo>
                  <a:lnTo>
                    <a:pt x="2172725" y="27159"/>
                  </a:lnTo>
                  <a:lnTo>
                    <a:pt x="2125945" y="33453"/>
                  </a:lnTo>
                  <a:lnTo>
                    <a:pt x="2079371" y="40387"/>
                  </a:lnTo>
                  <a:lnTo>
                    <a:pt x="2033006" y="47954"/>
                  </a:lnTo>
                  <a:lnTo>
                    <a:pt x="1986856" y="56151"/>
                  </a:lnTo>
                  <a:lnTo>
                    <a:pt x="1940925" y="64973"/>
                  </a:lnTo>
                  <a:lnTo>
                    <a:pt x="1895217" y="74416"/>
                  </a:lnTo>
                  <a:lnTo>
                    <a:pt x="1849737" y="84474"/>
                  </a:lnTo>
                  <a:lnTo>
                    <a:pt x="1804490" y="95144"/>
                  </a:lnTo>
                  <a:lnTo>
                    <a:pt x="1759480" y="106420"/>
                  </a:lnTo>
                  <a:lnTo>
                    <a:pt x="1714712" y="118298"/>
                  </a:lnTo>
                  <a:lnTo>
                    <a:pt x="1670190" y="130775"/>
                  </a:lnTo>
                  <a:lnTo>
                    <a:pt x="1625919" y="143844"/>
                  </a:lnTo>
                  <a:lnTo>
                    <a:pt x="1581904" y="157502"/>
                  </a:lnTo>
                  <a:lnTo>
                    <a:pt x="1538148" y="171743"/>
                  </a:lnTo>
                  <a:lnTo>
                    <a:pt x="1494657" y="186564"/>
                  </a:lnTo>
                  <a:lnTo>
                    <a:pt x="1451435" y="201960"/>
                  </a:lnTo>
                  <a:lnTo>
                    <a:pt x="1408487" y="217927"/>
                  </a:lnTo>
                  <a:lnTo>
                    <a:pt x="1365817" y="234458"/>
                  </a:lnTo>
                  <a:lnTo>
                    <a:pt x="1323430" y="251551"/>
                  </a:lnTo>
                  <a:lnTo>
                    <a:pt x="1281330" y="269201"/>
                  </a:lnTo>
                  <a:lnTo>
                    <a:pt x="1239522" y="287403"/>
                  </a:lnTo>
                  <a:lnTo>
                    <a:pt x="1198010" y="306152"/>
                  </a:lnTo>
                  <a:lnTo>
                    <a:pt x="1156799" y="325444"/>
                  </a:lnTo>
                  <a:lnTo>
                    <a:pt x="1115894" y="345274"/>
                  </a:lnTo>
                  <a:lnTo>
                    <a:pt x="1075299" y="365638"/>
                  </a:lnTo>
                  <a:lnTo>
                    <a:pt x="1035019" y="386532"/>
                  </a:lnTo>
                  <a:lnTo>
                    <a:pt x="995058" y="407950"/>
                  </a:lnTo>
                  <a:lnTo>
                    <a:pt x="955421" y="429888"/>
                  </a:lnTo>
                  <a:lnTo>
                    <a:pt x="916112" y="452342"/>
                  </a:lnTo>
                  <a:lnTo>
                    <a:pt x="877136" y="475306"/>
                  </a:lnTo>
                  <a:lnTo>
                    <a:pt x="838497" y="498777"/>
                  </a:lnTo>
                  <a:lnTo>
                    <a:pt x="800200" y="522750"/>
                  </a:lnTo>
                  <a:lnTo>
                    <a:pt x="762250" y="547220"/>
                  </a:lnTo>
                  <a:lnTo>
                    <a:pt x="724651" y="572183"/>
                  </a:lnTo>
                  <a:lnTo>
                    <a:pt x="687408" y="597634"/>
                  </a:lnTo>
                  <a:lnTo>
                    <a:pt x="650525" y="623569"/>
                  </a:lnTo>
                  <a:lnTo>
                    <a:pt x="614007" y="649983"/>
                  </a:lnTo>
                  <a:lnTo>
                    <a:pt x="577858" y="676871"/>
                  </a:lnTo>
                  <a:lnTo>
                    <a:pt x="542083" y="704230"/>
                  </a:lnTo>
                  <a:lnTo>
                    <a:pt x="506687" y="732053"/>
                  </a:lnTo>
                  <a:lnTo>
                    <a:pt x="471673" y="760338"/>
                  </a:lnTo>
                  <a:lnTo>
                    <a:pt x="437047" y="789078"/>
                  </a:lnTo>
                  <a:lnTo>
                    <a:pt x="402814" y="818271"/>
                  </a:lnTo>
                  <a:lnTo>
                    <a:pt x="368977" y="847910"/>
                  </a:lnTo>
                  <a:lnTo>
                    <a:pt x="335541" y="877992"/>
                  </a:lnTo>
                  <a:lnTo>
                    <a:pt x="302511" y="908512"/>
                  </a:lnTo>
                  <a:lnTo>
                    <a:pt x="269891" y="939466"/>
                  </a:lnTo>
                  <a:lnTo>
                    <a:pt x="237687" y="970848"/>
                  </a:lnTo>
                  <a:lnTo>
                    <a:pt x="205902" y="1002655"/>
                  </a:lnTo>
                  <a:lnTo>
                    <a:pt x="174541" y="1034882"/>
                  </a:lnTo>
                  <a:lnTo>
                    <a:pt x="143608" y="1067523"/>
                  </a:lnTo>
                  <a:lnTo>
                    <a:pt x="113109" y="1100576"/>
                  </a:lnTo>
                  <a:lnTo>
                    <a:pt x="83047" y="1134034"/>
                  </a:lnTo>
                  <a:lnTo>
                    <a:pt x="53428" y="1167894"/>
                  </a:lnTo>
                  <a:lnTo>
                    <a:pt x="24255" y="1202151"/>
                  </a:lnTo>
                  <a:lnTo>
                    <a:pt x="0" y="1231414"/>
                  </a:lnTo>
                  <a:lnTo>
                    <a:pt x="0" y="5506189"/>
                  </a:lnTo>
                  <a:lnTo>
                    <a:pt x="12650" y="5521452"/>
                  </a:lnTo>
                  <a:lnTo>
                    <a:pt x="5191809" y="5521452"/>
                  </a:lnTo>
                  <a:lnTo>
                    <a:pt x="5237190" y="5465765"/>
                  </a:lnTo>
                  <a:lnTo>
                    <a:pt x="5264995" y="5430345"/>
                  </a:lnTo>
                  <a:lnTo>
                    <a:pt x="5292334" y="5394545"/>
                  </a:lnTo>
                  <a:lnTo>
                    <a:pt x="5319205" y="5358372"/>
                  </a:lnTo>
                  <a:lnTo>
                    <a:pt x="5345600" y="5321829"/>
                  </a:lnTo>
                  <a:lnTo>
                    <a:pt x="5371517" y="5284921"/>
                  </a:lnTo>
                  <a:lnTo>
                    <a:pt x="5396951" y="5247652"/>
                  </a:lnTo>
                  <a:lnTo>
                    <a:pt x="5421897" y="5210028"/>
                  </a:lnTo>
                  <a:lnTo>
                    <a:pt x="5446351" y="5172052"/>
                  </a:lnTo>
                  <a:lnTo>
                    <a:pt x="5470307" y="5133729"/>
                  </a:lnTo>
                  <a:lnTo>
                    <a:pt x="5493763" y="5095065"/>
                  </a:lnTo>
                  <a:lnTo>
                    <a:pt x="5516712" y="5056062"/>
                  </a:lnTo>
                  <a:lnTo>
                    <a:pt x="5539150" y="5016726"/>
                  </a:lnTo>
                  <a:lnTo>
                    <a:pt x="5561073" y="4977062"/>
                  </a:lnTo>
                  <a:lnTo>
                    <a:pt x="5582477" y="4937074"/>
                  </a:lnTo>
                  <a:lnTo>
                    <a:pt x="5603356" y="4896766"/>
                  </a:lnTo>
                  <a:lnTo>
                    <a:pt x="5623706" y="4856144"/>
                  </a:lnTo>
                  <a:lnTo>
                    <a:pt x="5643523" y="4815211"/>
                  </a:lnTo>
                  <a:lnTo>
                    <a:pt x="5662802" y="4773972"/>
                  </a:lnTo>
                  <a:lnTo>
                    <a:pt x="5681538" y="4732432"/>
                  </a:lnTo>
                  <a:lnTo>
                    <a:pt x="5699727" y="4690596"/>
                  </a:lnTo>
                  <a:lnTo>
                    <a:pt x="5717365" y="4648467"/>
                  </a:lnTo>
                  <a:lnTo>
                    <a:pt x="5734446" y="4606051"/>
                  </a:lnTo>
                  <a:lnTo>
                    <a:pt x="5750967" y="4563352"/>
                  </a:lnTo>
                  <a:lnTo>
                    <a:pt x="5766922" y="4520375"/>
                  </a:lnTo>
                  <a:lnTo>
                    <a:pt x="5782308" y="4477124"/>
                  </a:lnTo>
                  <a:lnTo>
                    <a:pt x="5797119" y="4433603"/>
                  </a:lnTo>
                  <a:lnTo>
                    <a:pt x="5811351" y="4389818"/>
                  </a:lnTo>
                  <a:lnTo>
                    <a:pt x="5824999" y="4345773"/>
                  </a:lnTo>
                  <a:lnTo>
                    <a:pt x="5838060" y="4301472"/>
                  </a:lnTo>
                  <a:lnTo>
                    <a:pt x="5850527" y="4256920"/>
                  </a:lnTo>
                  <a:lnTo>
                    <a:pt x="5862398" y="4212121"/>
                  </a:lnTo>
                  <a:lnTo>
                    <a:pt x="5873666" y="4167081"/>
                  </a:lnTo>
                  <a:lnTo>
                    <a:pt x="5884329" y="4121803"/>
                  </a:lnTo>
                  <a:lnTo>
                    <a:pt x="5894380" y="4076293"/>
                  </a:lnTo>
                  <a:lnTo>
                    <a:pt x="5903816" y="4030554"/>
                  </a:lnTo>
                  <a:lnTo>
                    <a:pt x="5912632" y="3984592"/>
                  </a:lnTo>
                  <a:lnTo>
                    <a:pt x="5920824" y="3938410"/>
                  </a:lnTo>
                  <a:lnTo>
                    <a:pt x="5928386" y="3892014"/>
                  </a:lnTo>
                  <a:lnTo>
                    <a:pt x="5935314" y="3845408"/>
                  </a:lnTo>
                  <a:lnTo>
                    <a:pt x="5941605" y="3798596"/>
                  </a:lnTo>
                  <a:lnTo>
                    <a:pt x="5947252" y="3751584"/>
                  </a:lnTo>
                  <a:lnTo>
                    <a:pt x="5952253" y="3704375"/>
                  </a:lnTo>
                  <a:lnTo>
                    <a:pt x="5956601" y="3656975"/>
                  </a:lnTo>
                  <a:lnTo>
                    <a:pt x="5960293" y="3609388"/>
                  </a:lnTo>
                  <a:lnTo>
                    <a:pt x="5963324" y="3561617"/>
                  </a:lnTo>
                  <a:lnTo>
                    <a:pt x="5965689" y="3513669"/>
                  </a:lnTo>
                  <a:lnTo>
                    <a:pt x="5967384" y="3465547"/>
                  </a:lnTo>
                  <a:lnTo>
                    <a:pt x="5968404" y="3417257"/>
                  </a:lnTo>
                  <a:lnTo>
                    <a:pt x="5968745" y="3368802"/>
                  </a:lnTo>
                  <a:lnTo>
                    <a:pt x="5968404" y="3320346"/>
                  </a:lnTo>
                  <a:lnTo>
                    <a:pt x="5967384" y="3272056"/>
                  </a:lnTo>
                  <a:lnTo>
                    <a:pt x="5965689" y="3223934"/>
                  </a:lnTo>
                  <a:lnTo>
                    <a:pt x="5963324" y="3175986"/>
                  </a:lnTo>
                  <a:lnTo>
                    <a:pt x="5960293" y="3128215"/>
                  </a:lnTo>
                  <a:lnTo>
                    <a:pt x="5956601" y="3080628"/>
                  </a:lnTo>
                  <a:lnTo>
                    <a:pt x="5952253" y="3033228"/>
                  </a:lnTo>
                  <a:lnTo>
                    <a:pt x="5947252" y="2986019"/>
                  </a:lnTo>
                  <a:lnTo>
                    <a:pt x="5941605" y="2939007"/>
                  </a:lnTo>
                  <a:lnTo>
                    <a:pt x="5935314" y="2892195"/>
                  </a:lnTo>
                  <a:lnTo>
                    <a:pt x="5928386" y="2845589"/>
                  </a:lnTo>
                  <a:lnTo>
                    <a:pt x="5920824" y="2799193"/>
                  </a:lnTo>
                  <a:lnTo>
                    <a:pt x="5912632" y="2753011"/>
                  </a:lnTo>
                  <a:lnTo>
                    <a:pt x="5903816" y="2707049"/>
                  </a:lnTo>
                  <a:lnTo>
                    <a:pt x="5894380" y="2661310"/>
                  </a:lnTo>
                  <a:lnTo>
                    <a:pt x="5884329" y="2615800"/>
                  </a:lnTo>
                  <a:lnTo>
                    <a:pt x="5873666" y="2570522"/>
                  </a:lnTo>
                  <a:lnTo>
                    <a:pt x="5862398" y="2525482"/>
                  </a:lnTo>
                  <a:lnTo>
                    <a:pt x="5850527" y="2480683"/>
                  </a:lnTo>
                  <a:lnTo>
                    <a:pt x="5838060" y="2436131"/>
                  </a:lnTo>
                  <a:lnTo>
                    <a:pt x="5824999" y="2391830"/>
                  </a:lnTo>
                  <a:lnTo>
                    <a:pt x="5811351" y="2347785"/>
                  </a:lnTo>
                  <a:lnTo>
                    <a:pt x="5797119" y="2304000"/>
                  </a:lnTo>
                  <a:lnTo>
                    <a:pt x="5782308" y="2260479"/>
                  </a:lnTo>
                  <a:lnTo>
                    <a:pt x="5766922" y="2217228"/>
                  </a:lnTo>
                  <a:lnTo>
                    <a:pt x="5750967" y="2174251"/>
                  </a:lnTo>
                  <a:lnTo>
                    <a:pt x="5734446" y="2131552"/>
                  </a:lnTo>
                  <a:lnTo>
                    <a:pt x="5717365" y="2089136"/>
                  </a:lnTo>
                  <a:lnTo>
                    <a:pt x="5699727" y="2047007"/>
                  </a:lnTo>
                  <a:lnTo>
                    <a:pt x="5681538" y="2005171"/>
                  </a:lnTo>
                  <a:lnTo>
                    <a:pt x="5662802" y="1963631"/>
                  </a:lnTo>
                  <a:lnTo>
                    <a:pt x="5643523" y="1922392"/>
                  </a:lnTo>
                  <a:lnTo>
                    <a:pt x="5623706" y="1881459"/>
                  </a:lnTo>
                  <a:lnTo>
                    <a:pt x="5603356" y="1840837"/>
                  </a:lnTo>
                  <a:lnTo>
                    <a:pt x="5582477" y="1800529"/>
                  </a:lnTo>
                  <a:lnTo>
                    <a:pt x="5561073" y="1760541"/>
                  </a:lnTo>
                  <a:lnTo>
                    <a:pt x="5539150" y="1720877"/>
                  </a:lnTo>
                  <a:lnTo>
                    <a:pt x="5516712" y="1681541"/>
                  </a:lnTo>
                  <a:lnTo>
                    <a:pt x="5493763" y="1642538"/>
                  </a:lnTo>
                  <a:lnTo>
                    <a:pt x="5470307" y="1603874"/>
                  </a:lnTo>
                  <a:lnTo>
                    <a:pt x="5446351" y="1565551"/>
                  </a:lnTo>
                  <a:lnTo>
                    <a:pt x="5421897" y="1527575"/>
                  </a:lnTo>
                  <a:lnTo>
                    <a:pt x="5396951" y="1489951"/>
                  </a:lnTo>
                  <a:lnTo>
                    <a:pt x="5371517" y="1452682"/>
                  </a:lnTo>
                  <a:lnTo>
                    <a:pt x="5345600" y="1415774"/>
                  </a:lnTo>
                  <a:lnTo>
                    <a:pt x="5319205" y="1379231"/>
                  </a:lnTo>
                  <a:lnTo>
                    <a:pt x="5292334" y="1343058"/>
                  </a:lnTo>
                  <a:lnTo>
                    <a:pt x="5264995" y="1307258"/>
                  </a:lnTo>
                  <a:lnTo>
                    <a:pt x="5237190" y="1271838"/>
                  </a:lnTo>
                  <a:lnTo>
                    <a:pt x="5208925" y="1236801"/>
                  </a:lnTo>
                  <a:lnTo>
                    <a:pt x="5180204" y="1202151"/>
                  </a:lnTo>
                  <a:lnTo>
                    <a:pt x="5151031" y="1167894"/>
                  </a:lnTo>
                  <a:lnTo>
                    <a:pt x="5121412" y="1134034"/>
                  </a:lnTo>
                  <a:lnTo>
                    <a:pt x="5091350" y="1100576"/>
                  </a:lnTo>
                  <a:lnTo>
                    <a:pt x="5060851" y="1067523"/>
                  </a:lnTo>
                  <a:lnTo>
                    <a:pt x="5029918" y="1034882"/>
                  </a:lnTo>
                  <a:lnTo>
                    <a:pt x="4998557" y="1002655"/>
                  </a:lnTo>
                  <a:lnTo>
                    <a:pt x="4966772" y="970848"/>
                  </a:lnTo>
                  <a:lnTo>
                    <a:pt x="4934568" y="939466"/>
                  </a:lnTo>
                  <a:lnTo>
                    <a:pt x="4901948" y="908512"/>
                  </a:lnTo>
                  <a:lnTo>
                    <a:pt x="4868918" y="877992"/>
                  </a:lnTo>
                  <a:lnTo>
                    <a:pt x="4835482" y="847910"/>
                  </a:lnTo>
                  <a:lnTo>
                    <a:pt x="4801645" y="818271"/>
                  </a:lnTo>
                  <a:lnTo>
                    <a:pt x="4767412" y="789078"/>
                  </a:lnTo>
                  <a:lnTo>
                    <a:pt x="4732786" y="760338"/>
                  </a:lnTo>
                  <a:lnTo>
                    <a:pt x="4697772" y="732053"/>
                  </a:lnTo>
                  <a:lnTo>
                    <a:pt x="4662376" y="704230"/>
                  </a:lnTo>
                  <a:lnTo>
                    <a:pt x="4626601" y="676871"/>
                  </a:lnTo>
                  <a:lnTo>
                    <a:pt x="4590452" y="649983"/>
                  </a:lnTo>
                  <a:lnTo>
                    <a:pt x="4553934" y="623569"/>
                  </a:lnTo>
                  <a:lnTo>
                    <a:pt x="4517051" y="597634"/>
                  </a:lnTo>
                  <a:lnTo>
                    <a:pt x="4479808" y="572183"/>
                  </a:lnTo>
                  <a:lnTo>
                    <a:pt x="4442209" y="547220"/>
                  </a:lnTo>
                  <a:lnTo>
                    <a:pt x="4404259" y="522750"/>
                  </a:lnTo>
                  <a:lnTo>
                    <a:pt x="4365962" y="498777"/>
                  </a:lnTo>
                  <a:lnTo>
                    <a:pt x="4327323" y="475306"/>
                  </a:lnTo>
                  <a:lnTo>
                    <a:pt x="4288347" y="452342"/>
                  </a:lnTo>
                  <a:lnTo>
                    <a:pt x="4249038" y="429888"/>
                  </a:lnTo>
                  <a:lnTo>
                    <a:pt x="4209401" y="407950"/>
                  </a:lnTo>
                  <a:lnTo>
                    <a:pt x="4169440" y="386532"/>
                  </a:lnTo>
                  <a:lnTo>
                    <a:pt x="4129160" y="365638"/>
                  </a:lnTo>
                  <a:lnTo>
                    <a:pt x="4088565" y="345274"/>
                  </a:lnTo>
                  <a:lnTo>
                    <a:pt x="4047660" y="325444"/>
                  </a:lnTo>
                  <a:lnTo>
                    <a:pt x="4006449" y="306152"/>
                  </a:lnTo>
                  <a:lnTo>
                    <a:pt x="3964937" y="287403"/>
                  </a:lnTo>
                  <a:lnTo>
                    <a:pt x="3923129" y="269201"/>
                  </a:lnTo>
                  <a:lnTo>
                    <a:pt x="3881029" y="251551"/>
                  </a:lnTo>
                  <a:lnTo>
                    <a:pt x="3838642" y="234458"/>
                  </a:lnTo>
                  <a:lnTo>
                    <a:pt x="3795972" y="217927"/>
                  </a:lnTo>
                  <a:lnTo>
                    <a:pt x="3753024" y="201960"/>
                  </a:lnTo>
                  <a:lnTo>
                    <a:pt x="3709802" y="186564"/>
                  </a:lnTo>
                  <a:lnTo>
                    <a:pt x="3666311" y="171743"/>
                  </a:lnTo>
                  <a:lnTo>
                    <a:pt x="3622555" y="157502"/>
                  </a:lnTo>
                  <a:lnTo>
                    <a:pt x="3578540" y="143844"/>
                  </a:lnTo>
                  <a:lnTo>
                    <a:pt x="3534269" y="130775"/>
                  </a:lnTo>
                  <a:lnTo>
                    <a:pt x="3489747" y="118298"/>
                  </a:lnTo>
                  <a:lnTo>
                    <a:pt x="3444979" y="106420"/>
                  </a:lnTo>
                  <a:lnTo>
                    <a:pt x="3399969" y="95144"/>
                  </a:lnTo>
                  <a:lnTo>
                    <a:pt x="3354722" y="84474"/>
                  </a:lnTo>
                  <a:lnTo>
                    <a:pt x="3309242" y="74416"/>
                  </a:lnTo>
                  <a:lnTo>
                    <a:pt x="3263534" y="64973"/>
                  </a:lnTo>
                  <a:lnTo>
                    <a:pt x="3217603" y="56151"/>
                  </a:lnTo>
                  <a:lnTo>
                    <a:pt x="3171453" y="47954"/>
                  </a:lnTo>
                  <a:lnTo>
                    <a:pt x="3125088" y="40387"/>
                  </a:lnTo>
                  <a:lnTo>
                    <a:pt x="3078514" y="33453"/>
                  </a:lnTo>
                  <a:lnTo>
                    <a:pt x="3031734" y="27159"/>
                  </a:lnTo>
                  <a:lnTo>
                    <a:pt x="2984753" y="21507"/>
                  </a:lnTo>
                  <a:lnTo>
                    <a:pt x="2937577" y="16504"/>
                  </a:lnTo>
                  <a:lnTo>
                    <a:pt x="2890208" y="12152"/>
                  </a:lnTo>
                  <a:lnTo>
                    <a:pt x="2842653" y="8458"/>
                  </a:lnTo>
                  <a:lnTo>
                    <a:pt x="2794915" y="5425"/>
                  </a:lnTo>
                  <a:lnTo>
                    <a:pt x="2746999" y="3058"/>
                  </a:lnTo>
                  <a:lnTo>
                    <a:pt x="2698910" y="1362"/>
                  </a:lnTo>
                  <a:lnTo>
                    <a:pt x="2650652" y="341"/>
                  </a:lnTo>
                  <a:lnTo>
                    <a:pt x="2602229" y="0"/>
                  </a:lnTo>
                  <a:close/>
                </a:path>
              </a:pathLst>
            </a:custGeom>
            <a:solidFill>
              <a:srgbClr val="CCD3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6898" y="2523489"/>
            <a:ext cx="1768793" cy="1544654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9525">
              <a:spcBef>
                <a:spcPts val="645"/>
              </a:spcBef>
            </a:pPr>
            <a:r>
              <a:rPr sz="1500" b="1" spc="-4" dirty="0">
                <a:solidFill>
                  <a:srgbClr val="302F4C"/>
                </a:solidFill>
                <a:latin typeface="Arial"/>
                <a:cs typeface="Arial"/>
              </a:rPr>
              <a:t>Current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574"/>
              </a:spcBef>
            </a:pPr>
            <a:r>
              <a:rPr sz="1500" b="1" spc="-4" dirty="0">
                <a:solidFill>
                  <a:srgbClr val="FFFFFF"/>
                </a:solidFill>
                <a:latin typeface="Arial"/>
                <a:cs typeface="Arial"/>
              </a:rPr>
              <a:t>317</a:t>
            </a:r>
            <a:r>
              <a:rPr sz="1500" b="1" spc="-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302F4C"/>
                </a:solidFill>
                <a:latin typeface="Arial"/>
                <a:cs typeface="Arial"/>
              </a:rPr>
              <a:t>on</a:t>
            </a:r>
            <a:r>
              <a:rPr sz="1500" spc="-26" dirty="0">
                <a:solidFill>
                  <a:srgbClr val="302F4C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302F4C"/>
                </a:solidFill>
                <a:latin typeface="Arial"/>
                <a:cs typeface="Arial"/>
              </a:rPr>
              <a:t>Farm</a:t>
            </a:r>
            <a:r>
              <a:rPr sz="1500" spc="-23" dirty="0">
                <a:solidFill>
                  <a:srgbClr val="302F4C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302F4C"/>
                </a:solidFill>
                <a:latin typeface="Arial"/>
                <a:cs typeface="Arial"/>
              </a:rPr>
              <a:t>(+16%)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566"/>
              </a:spcBef>
            </a:pPr>
            <a:r>
              <a:rPr sz="1500" b="1" spc="-4" dirty="0">
                <a:solidFill>
                  <a:srgbClr val="FFFFFF"/>
                </a:solidFill>
                <a:latin typeface="Arial"/>
                <a:cs typeface="Arial"/>
              </a:rPr>
              <a:t>1,269</a:t>
            </a:r>
            <a:r>
              <a:rPr sz="1500" b="1" spc="-2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1" dirty="0">
                <a:solidFill>
                  <a:srgbClr val="302F4C"/>
                </a:solidFill>
                <a:latin typeface="Arial"/>
                <a:cs typeface="Arial"/>
              </a:rPr>
              <a:t>Wastewater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574"/>
              </a:spcBef>
            </a:pPr>
            <a:r>
              <a:rPr sz="1500" b="1" spc="-4" dirty="0">
                <a:solidFill>
                  <a:srgbClr val="FFFFFF"/>
                </a:solidFill>
                <a:latin typeface="Arial"/>
                <a:cs typeface="Arial"/>
              </a:rPr>
              <a:t>66</a:t>
            </a:r>
            <a:r>
              <a:rPr sz="15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302F4C"/>
                </a:solidFill>
                <a:latin typeface="Arial"/>
                <a:cs typeface="Arial"/>
              </a:rPr>
              <a:t>Food</a:t>
            </a:r>
            <a:r>
              <a:rPr sz="1500" spc="-15" dirty="0">
                <a:solidFill>
                  <a:srgbClr val="302F4C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302F4C"/>
                </a:solidFill>
                <a:latin typeface="Arial"/>
                <a:cs typeface="Arial"/>
              </a:rPr>
              <a:t>Scrap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570"/>
              </a:spcBef>
            </a:pPr>
            <a:r>
              <a:rPr sz="1500" b="1" spc="-4" dirty="0">
                <a:solidFill>
                  <a:srgbClr val="FFFFFF"/>
                </a:solidFill>
                <a:latin typeface="Arial"/>
                <a:cs typeface="Arial"/>
              </a:rPr>
              <a:t>645</a:t>
            </a:r>
            <a:r>
              <a:rPr sz="1500" b="1" spc="-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302F4C"/>
                </a:solidFill>
                <a:latin typeface="Arial"/>
                <a:cs typeface="Arial"/>
              </a:rPr>
              <a:t>at</a:t>
            </a:r>
            <a:r>
              <a:rPr sz="1500" spc="-23" dirty="0">
                <a:solidFill>
                  <a:srgbClr val="302F4C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302F4C"/>
                </a:solidFill>
                <a:latin typeface="Arial"/>
                <a:cs typeface="Arial"/>
              </a:rPr>
              <a:t>Landfills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899" y="4234372"/>
            <a:ext cx="1545431" cy="12345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292894">
              <a:lnSpc>
                <a:spcPct val="131800"/>
              </a:lnSpc>
              <a:spcBef>
                <a:spcPts val="75"/>
              </a:spcBef>
            </a:pPr>
            <a:r>
              <a:rPr sz="1500" b="1" spc="-4" dirty="0">
                <a:solidFill>
                  <a:srgbClr val="302F4C"/>
                </a:solidFill>
                <a:latin typeface="Arial"/>
                <a:cs typeface="Arial"/>
              </a:rPr>
              <a:t>Potential </a:t>
            </a:r>
            <a:r>
              <a:rPr sz="1500" b="1" dirty="0">
                <a:solidFill>
                  <a:srgbClr val="302F4C"/>
                </a:solidFill>
                <a:latin typeface="Arial"/>
                <a:cs typeface="Arial"/>
              </a:rPr>
              <a:t> </a:t>
            </a:r>
            <a:r>
              <a:rPr sz="1500" b="1" spc="-4" dirty="0">
                <a:solidFill>
                  <a:srgbClr val="FFFFFF"/>
                </a:solidFill>
                <a:latin typeface="Arial"/>
                <a:cs typeface="Arial"/>
              </a:rPr>
              <a:t>8,300</a:t>
            </a:r>
            <a:r>
              <a:rPr sz="1500" b="1" spc="-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302F4C"/>
                </a:solidFill>
                <a:latin typeface="Arial"/>
                <a:cs typeface="Arial"/>
              </a:rPr>
              <a:t>on</a:t>
            </a:r>
            <a:r>
              <a:rPr sz="1500" spc="-34" dirty="0">
                <a:solidFill>
                  <a:srgbClr val="302F4C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302F4C"/>
                </a:solidFill>
                <a:latin typeface="Arial"/>
                <a:cs typeface="Arial"/>
              </a:rPr>
              <a:t>Farm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570"/>
              </a:spcBef>
            </a:pPr>
            <a:r>
              <a:rPr sz="1500" b="1" spc="-4" dirty="0">
                <a:solidFill>
                  <a:srgbClr val="FFFFFF"/>
                </a:solidFill>
                <a:latin typeface="Arial"/>
                <a:cs typeface="Arial"/>
              </a:rPr>
              <a:t>4,000</a:t>
            </a:r>
            <a:r>
              <a:rPr sz="1500" b="1" spc="-4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1" dirty="0">
                <a:solidFill>
                  <a:srgbClr val="302F4C"/>
                </a:solidFill>
                <a:latin typeface="Arial"/>
                <a:cs typeface="Arial"/>
              </a:rPr>
              <a:t>Wastewater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570"/>
              </a:spcBef>
            </a:pPr>
            <a:r>
              <a:rPr sz="1500" b="1" spc="-4" dirty="0">
                <a:solidFill>
                  <a:srgbClr val="FFFFFF"/>
                </a:solidFill>
                <a:latin typeface="Arial"/>
                <a:cs typeface="Arial"/>
              </a:rPr>
              <a:t>1,000</a:t>
            </a:r>
            <a:r>
              <a:rPr sz="1500" b="1" spc="-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302F4C"/>
                </a:solidFill>
                <a:latin typeface="Arial"/>
                <a:cs typeface="Arial"/>
              </a:rPr>
              <a:t>Food</a:t>
            </a:r>
            <a:r>
              <a:rPr sz="1500" spc="-30" dirty="0">
                <a:solidFill>
                  <a:srgbClr val="302F4C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302F4C"/>
                </a:solidFill>
                <a:latin typeface="Arial"/>
                <a:cs typeface="Arial"/>
              </a:rPr>
              <a:t>Scrap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84448" y="1733550"/>
            <a:ext cx="5559743" cy="4267200"/>
            <a:chOff x="4779264" y="1168400"/>
            <a:chExt cx="7412990" cy="56896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9264" y="1168400"/>
              <a:ext cx="7412736" cy="56896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528048" y="1244346"/>
              <a:ext cx="1925320" cy="1925320"/>
            </a:xfrm>
            <a:custGeom>
              <a:avLst/>
              <a:gdLst/>
              <a:ahLst/>
              <a:cxnLst/>
              <a:rect l="l" t="t" r="r" b="b"/>
              <a:pathLst>
                <a:path w="1925320" h="1925320">
                  <a:moveTo>
                    <a:pt x="962406" y="0"/>
                  </a:moveTo>
                  <a:lnTo>
                    <a:pt x="914372" y="1177"/>
                  </a:lnTo>
                  <a:lnTo>
                    <a:pt x="866948" y="4674"/>
                  </a:lnTo>
                  <a:lnTo>
                    <a:pt x="820189" y="10434"/>
                  </a:lnTo>
                  <a:lnTo>
                    <a:pt x="774149" y="18404"/>
                  </a:lnTo>
                  <a:lnTo>
                    <a:pt x="728885" y="28526"/>
                  </a:lnTo>
                  <a:lnTo>
                    <a:pt x="684451" y="40747"/>
                  </a:lnTo>
                  <a:lnTo>
                    <a:pt x="640902" y="55011"/>
                  </a:lnTo>
                  <a:lnTo>
                    <a:pt x="598293" y="71263"/>
                  </a:lnTo>
                  <a:lnTo>
                    <a:pt x="556680" y="89448"/>
                  </a:lnTo>
                  <a:lnTo>
                    <a:pt x="516118" y="109511"/>
                  </a:lnTo>
                  <a:lnTo>
                    <a:pt x="476662" y="131397"/>
                  </a:lnTo>
                  <a:lnTo>
                    <a:pt x="438366" y="155049"/>
                  </a:lnTo>
                  <a:lnTo>
                    <a:pt x="401287" y="180415"/>
                  </a:lnTo>
                  <a:lnTo>
                    <a:pt x="365479" y="207437"/>
                  </a:lnTo>
                  <a:lnTo>
                    <a:pt x="330997" y="236062"/>
                  </a:lnTo>
                  <a:lnTo>
                    <a:pt x="297897" y="266234"/>
                  </a:lnTo>
                  <a:lnTo>
                    <a:pt x="266234" y="297897"/>
                  </a:lnTo>
                  <a:lnTo>
                    <a:pt x="236062" y="330997"/>
                  </a:lnTo>
                  <a:lnTo>
                    <a:pt x="207437" y="365479"/>
                  </a:lnTo>
                  <a:lnTo>
                    <a:pt x="180415" y="401287"/>
                  </a:lnTo>
                  <a:lnTo>
                    <a:pt x="155049" y="438366"/>
                  </a:lnTo>
                  <a:lnTo>
                    <a:pt x="131397" y="476662"/>
                  </a:lnTo>
                  <a:lnTo>
                    <a:pt x="109511" y="516118"/>
                  </a:lnTo>
                  <a:lnTo>
                    <a:pt x="89448" y="556680"/>
                  </a:lnTo>
                  <a:lnTo>
                    <a:pt x="71263" y="598293"/>
                  </a:lnTo>
                  <a:lnTo>
                    <a:pt x="55011" y="640902"/>
                  </a:lnTo>
                  <a:lnTo>
                    <a:pt x="40747" y="684451"/>
                  </a:lnTo>
                  <a:lnTo>
                    <a:pt x="28526" y="728885"/>
                  </a:lnTo>
                  <a:lnTo>
                    <a:pt x="18404" y="774149"/>
                  </a:lnTo>
                  <a:lnTo>
                    <a:pt x="10434" y="820189"/>
                  </a:lnTo>
                  <a:lnTo>
                    <a:pt x="4674" y="866948"/>
                  </a:lnTo>
                  <a:lnTo>
                    <a:pt x="1177" y="914372"/>
                  </a:lnTo>
                  <a:lnTo>
                    <a:pt x="0" y="962405"/>
                  </a:lnTo>
                  <a:lnTo>
                    <a:pt x="1177" y="1010439"/>
                  </a:lnTo>
                  <a:lnTo>
                    <a:pt x="4674" y="1057863"/>
                  </a:lnTo>
                  <a:lnTo>
                    <a:pt x="10434" y="1104622"/>
                  </a:lnTo>
                  <a:lnTo>
                    <a:pt x="18404" y="1150662"/>
                  </a:lnTo>
                  <a:lnTo>
                    <a:pt x="28526" y="1195926"/>
                  </a:lnTo>
                  <a:lnTo>
                    <a:pt x="40747" y="1240360"/>
                  </a:lnTo>
                  <a:lnTo>
                    <a:pt x="55011" y="1283909"/>
                  </a:lnTo>
                  <a:lnTo>
                    <a:pt x="71263" y="1326518"/>
                  </a:lnTo>
                  <a:lnTo>
                    <a:pt x="89448" y="1368131"/>
                  </a:lnTo>
                  <a:lnTo>
                    <a:pt x="109511" y="1408693"/>
                  </a:lnTo>
                  <a:lnTo>
                    <a:pt x="131397" y="1448149"/>
                  </a:lnTo>
                  <a:lnTo>
                    <a:pt x="155049" y="1486445"/>
                  </a:lnTo>
                  <a:lnTo>
                    <a:pt x="180415" y="1523524"/>
                  </a:lnTo>
                  <a:lnTo>
                    <a:pt x="207437" y="1559332"/>
                  </a:lnTo>
                  <a:lnTo>
                    <a:pt x="236062" y="1593814"/>
                  </a:lnTo>
                  <a:lnTo>
                    <a:pt x="266234" y="1626914"/>
                  </a:lnTo>
                  <a:lnTo>
                    <a:pt x="297897" y="1658577"/>
                  </a:lnTo>
                  <a:lnTo>
                    <a:pt x="330997" y="1688749"/>
                  </a:lnTo>
                  <a:lnTo>
                    <a:pt x="365479" y="1717374"/>
                  </a:lnTo>
                  <a:lnTo>
                    <a:pt x="401287" y="1744396"/>
                  </a:lnTo>
                  <a:lnTo>
                    <a:pt x="438366" y="1769762"/>
                  </a:lnTo>
                  <a:lnTo>
                    <a:pt x="476662" y="1793414"/>
                  </a:lnTo>
                  <a:lnTo>
                    <a:pt x="516118" y="1815300"/>
                  </a:lnTo>
                  <a:lnTo>
                    <a:pt x="556680" y="1835363"/>
                  </a:lnTo>
                  <a:lnTo>
                    <a:pt x="598293" y="1853548"/>
                  </a:lnTo>
                  <a:lnTo>
                    <a:pt x="640902" y="1869800"/>
                  </a:lnTo>
                  <a:lnTo>
                    <a:pt x="684451" y="1884064"/>
                  </a:lnTo>
                  <a:lnTo>
                    <a:pt x="728885" y="1896285"/>
                  </a:lnTo>
                  <a:lnTo>
                    <a:pt x="774149" y="1906407"/>
                  </a:lnTo>
                  <a:lnTo>
                    <a:pt x="820189" y="1914377"/>
                  </a:lnTo>
                  <a:lnTo>
                    <a:pt x="866948" y="1920137"/>
                  </a:lnTo>
                  <a:lnTo>
                    <a:pt x="914372" y="1923634"/>
                  </a:lnTo>
                  <a:lnTo>
                    <a:pt x="962406" y="1924811"/>
                  </a:lnTo>
                  <a:lnTo>
                    <a:pt x="1010439" y="1923634"/>
                  </a:lnTo>
                  <a:lnTo>
                    <a:pt x="1057863" y="1920137"/>
                  </a:lnTo>
                  <a:lnTo>
                    <a:pt x="1104622" y="1914377"/>
                  </a:lnTo>
                  <a:lnTo>
                    <a:pt x="1150662" y="1906407"/>
                  </a:lnTo>
                  <a:lnTo>
                    <a:pt x="1195926" y="1896285"/>
                  </a:lnTo>
                  <a:lnTo>
                    <a:pt x="1240360" y="1884064"/>
                  </a:lnTo>
                  <a:lnTo>
                    <a:pt x="1283909" y="1869800"/>
                  </a:lnTo>
                  <a:lnTo>
                    <a:pt x="1326518" y="1853548"/>
                  </a:lnTo>
                  <a:lnTo>
                    <a:pt x="1368131" y="1835363"/>
                  </a:lnTo>
                  <a:lnTo>
                    <a:pt x="1408693" y="1815300"/>
                  </a:lnTo>
                  <a:lnTo>
                    <a:pt x="1448149" y="1793414"/>
                  </a:lnTo>
                  <a:lnTo>
                    <a:pt x="1486445" y="1769762"/>
                  </a:lnTo>
                  <a:lnTo>
                    <a:pt x="1523524" y="1744396"/>
                  </a:lnTo>
                  <a:lnTo>
                    <a:pt x="1559332" y="1717374"/>
                  </a:lnTo>
                  <a:lnTo>
                    <a:pt x="1593814" y="1688749"/>
                  </a:lnTo>
                  <a:lnTo>
                    <a:pt x="1626914" y="1658577"/>
                  </a:lnTo>
                  <a:lnTo>
                    <a:pt x="1658577" y="1626914"/>
                  </a:lnTo>
                  <a:lnTo>
                    <a:pt x="1688749" y="1593814"/>
                  </a:lnTo>
                  <a:lnTo>
                    <a:pt x="1717374" y="1559332"/>
                  </a:lnTo>
                  <a:lnTo>
                    <a:pt x="1744396" y="1523524"/>
                  </a:lnTo>
                  <a:lnTo>
                    <a:pt x="1769762" y="1486445"/>
                  </a:lnTo>
                  <a:lnTo>
                    <a:pt x="1793414" y="1448149"/>
                  </a:lnTo>
                  <a:lnTo>
                    <a:pt x="1815300" y="1408693"/>
                  </a:lnTo>
                  <a:lnTo>
                    <a:pt x="1835363" y="1368131"/>
                  </a:lnTo>
                  <a:lnTo>
                    <a:pt x="1853548" y="1326518"/>
                  </a:lnTo>
                  <a:lnTo>
                    <a:pt x="1869800" y="1283909"/>
                  </a:lnTo>
                  <a:lnTo>
                    <a:pt x="1884064" y="1240360"/>
                  </a:lnTo>
                  <a:lnTo>
                    <a:pt x="1896285" y="1195926"/>
                  </a:lnTo>
                  <a:lnTo>
                    <a:pt x="1906407" y="1150662"/>
                  </a:lnTo>
                  <a:lnTo>
                    <a:pt x="1914377" y="1104622"/>
                  </a:lnTo>
                  <a:lnTo>
                    <a:pt x="1920137" y="1057863"/>
                  </a:lnTo>
                  <a:lnTo>
                    <a:pt x="1923634" y="1010439"/>
                  </a:lnTo>
                  <a:lnTo>
                    <a:pt x="1924812" y="962405"/>
                  </a:lnTo>
                  <a:lnTo>
                    <a:pt x="1923634" y="914372"/>
                  </a:lnTo>
                  <a:lnTo>
                    <a:pt x="1920137" y="866948"/>
                  </a:lnTo>
                  <a:lnTo>
                    <a:pt x="1914377" y="820189"/>
                  </a:lnTo>
                  <a:lnTo>
                    <a:pt x="1906407" y="774149"/>
                  </a:lnTo>
                  <a:lnTo>
                    <a:pt x="1896285" y="728885"/>
                  </a:lnTo>
                  <a:lnTo>
                    <a:pt x="1884064" y="684451"/>
                  </a:lnTo>
                  <a:lnTo>
                    <a:pt x="1869800" y="640902"/>
                  </a:lnTo>
                  <a:lnTo>
                    <a:pt x="1853548" y="598293"/>
                  </a:lnTo>
                  <a:lnTo>
                    <a:pt x="1835363" y="556680"/>
                  </a:lnTo>
                  <a:lnTo>
                    <a:pt x="1815300" y="516118"/>
                  </a:lnTo>
                  <a:lnTo>
                    <a:pt x="1793414" y="476662"/>
                  </a:lnTo>
                  <a:lnTo>
                    <a:pt x="1769762" y="438366"/>
                  </a:lnTo>
                  <a:lnTo>
                    <a:pt x="1744396" y="401287"/>
                  </a:lnTo>
                  <a:lnTo>
                    <a:pt x="1717374" y="365479"/>
                  </a:lnTo>
                  <a:lnTo>
                    <a:pt x="1688749" y="330997"/>
                  </a:lnTo>
                  <a:lnTo>
                    <a:pt x="1658577" y="297897"/>
                  </a:lnTo>
                  <a:lnTo>
                    <a:pt x="1626914" y="266234"/>
                  </a:lnTo>
                  <a:lnTo>
                    <a:pt x="1593814" y="236062"/>
                  </a:lnTo>
                  <a:lnTo>
                    <a:pt x="1559332" y="207437"/>
                  </a:lnTo>
                  <a:lnTo>
                    <a:pt x="1523524" y="180415"/>
                  </a:lnTo>
                  <a:lnTo>
                    <a:pt x="1486445" y="155049"/>
                  </a:lnTo>
                  <a:lnTo>
                    <a:pt x="1448149" y="131397"/>
                  </a:lnTo>
                  <a:lnTo>
                    <a:pt x="1408693" y="109511"/>
                  </a:lnTo>
                  <a:lnTo>
                    <a:pt x="1368131" y="89448"/>
                  </a:lnTo>
                  <a:lnTo>
                    <a:pt x="1326518" y="71263"/>
                  </a:lnTo>
                  <a:lnTo>
                    <a:pt x="1283909" y="55011"/>
                  </a:lnTo>
                  <a:lnTo>
                    <a:pt x="1240360" y="40747"/>
                  </a:lnTo>
                  <a:lnTo>
                    <a:pt x="1195926" y="28526"/>
                  </a:lnTo>
                  <a:lnTo>
                    <a:pt x="1150662" y="18404"/>
                  </a:lnTo>
                  <a:lnTo>
                    <a:pt x="1104622" y="10434"/>
                  </a:lnTo>
                  <a:lnTo>
                    <a:pt x="1057863" y="4674"/>
                  </a:lnTo>
                  <a:lnTo>
                    <a:pt x="1010439" y="1177"/>
                  </a:lnTo>
                  <a:lnTo>
                    <a:pt x="962406" y="0"/>
                  </a:lnTo>
                  <a:close/>
                </a:path>
              </a:pathLst>
            </a:custGeom>
            <a:solidFill>
              <a:srgbClr val="00A7D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456601" y="1960623"/>
            <a:ext cx="822960" cy="106070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lnSpc>
                <a:spcPts val="1710"/>
              </a:lnSpc>
              <a:spcBef>
                <a:spcPts val="71"/>
              </a:spcBef>
            </a:pPr>
            <a:r>
              <a:rPr sz="1500" b="1" spc="-4" dirty="0">
                <a:solidFill>
                  <a:srgbClr val="FFFFFF"/>
                </a:solidFill>
                <a:latin typeface="Arial"/>
                <a:cs typeface="Arial"/>
              </a:rPr>
              <a:t>15,000+</a:t>
            </a:r>
            <a:endParaRPr sz="1500">
              <a:latin typeface="Arial"/>
              <a:cs typeface="Arial"/>
            </a:endParaRPr>
          </a:p>
          <a:p>
            <a:pPr marL="9049" marR="3810" algn="ctr">
              <a:lnSpc>
                <a:spcPts val="1620"/>
              </a:lnSpc>
              <a:spcBef>
                <a:spcPts val="116"/>
              </a:spcBef>
            </a:pPr>
            <a:r>
              <a:rPr sz="1500" b="1" u="sng" spc="-8" dirty="0">
                <a:solidFill>
                  <a:srgbClr val="302F4C"/>
                </a:solidFill>
                <a:uFill>
                  <a:solidFill>
                    <a:srgbClr val="302F4C"/>
                  </a:solidFill>
                </a:uFill>
                <a:latin typeface="Arial"/>
                <a:cs typeface="Arial"/>
              </a:rPr>
              <a:t>Po</a:t>
            </a:r>
            <a:r>
              <a:rPr sz="1500" b="1" u="sng" spc="-4" dirty="0">
                <a:solidFill>
                  <a:srgbClr val="302F4C"/>
                </a:solidFill>
                <a:uFill>
                  <a:solidFill>
                    <a:srgbClr val="302F4C"/>
                  </a:solidFill>
                </a:uFill>
                <a:latin typeface="Arial"/>
                <a:cs typeface="Arial"/>
              </a:rPr>
              <a:t>t</a:t>
            </a:r>
            <a:r>
              <a:rPr sz="1500" b="1" u="sng" spc="-8" dirty="0">
                <a:solidFill>
                  <a:srgbClr val="302F4C"/>
                </a:solidFill>
                <a:uFill>
                  <a:solidFill>
                    <a:srgbClr val="302F4C"/>
                  </a:solidFill>
                </a:uFill>
                <a:latin typeface="Arial"/>
                <a:cs typeface="Arial"/>
              </a:rPr>
              <a:t>en</a:t>
            </a:r>
            <a:r>
              <a:rPr sz="1500" b="1" u="sng" spc="-4" dirty="0">
                <a:solidFill>
                  <a:srgbClr val="302F4C"/>
                </a:solidFill>
                <a:uFill>
                  <a:solidFill>
                    <a:srgbClr val="302F4C"/>
                  </a:solidFill>
                </a:uFill>
                <a:latin typeface="Arial"/>
                <a:cs typeface="Arial"/>
              </a:rPr>
              <a:t>ti</a:t>
            </a:r>
            <a:r>
              <a:rPr sz="1500" b="1" u="sng" spc="-8" dirty="0">
                <a:solidFill>
                  <a:srgbClr val="302F4C"/>
                </a:solidFill>
                <a:uFill>
                  <a:solidFill>
                    <a:srgbClr val="302F4C"/>
                  </a:solidFill>
                </a:uFill>
                <a:latin typeface="Arial"/>
                <a:cs typeface="Arial"/>
              </a:rPr>
              <a:t>a</a:t>
            </a:r>
            <a:r>
              <a:rPr sz="1500" b="1" u="sng" spc="-4" dirty="0">
                <a:solidFill>
                  <a:srgbClr val="302F4C"/>
                </a:solidFill>
                <a:uFill>
                  <a:solidFill>
                    <a:srgbClr val="302F4C"/>
                  </a:solidFill>
                </a:uFill>
                <a:latin typeface="Arial"/>
                <a:cs typeface="Arial"/>
              </a:rPr>
              <a:t>l </a:t>
            </a:r>
            <a:r>
              <a:rPr sz="1500" b="1" spc="-4" dirty="0">
                <a:solidFill>
                  <a:srgbClr val="302F4C"/>
                </a:solidFill>
                <a:latin typeface="Arial"/>
                <a:cs typeface="Arial"/>
              </a:rPr>
              <a:t> New </a:t>
            </a:r>
            <a:r>
              <a:rPr sz="1500" b="1" dirty="0">
                <a:solidFill>
                  <a:srgbClr val="302F4C"/>
                </a:solidFill>
                <a:latin typeface="Arial"/>
                <a:cs typeface="Arial"/>
              </a:rPr>
              <a:t> </a:t>
            </a:r>
            <a:r>
              <a:rPr sz="1500" b="1" spc="-4" dirty="0">
                <a:solidFill>
                  <a:srgbClr val="302F4C"/>
                </a:solidFill>
                <a:latin typeface="Arial"/>
                <a:cs typeface="Arial"/>
              </a:rPr>
              <a:t>Biogas </a:t>
            </a:r>
            <a:r>
              <a:rPr sz="1500" b="1" dirty="0">
                <a:solidFill>
                  <a:srgbClr val="302F4C"/>
                </a:solidFill>
                <a:latin typeface="Arial"/>
                <a:cs typeface="Arial"/>
              </a:rPr>
              <a:t> </a:t>
            </a:r>
            <a:r>
              <a:rPr sz="1500" b="1" spc="-4" dirty="0">
                <a:solidFill>
                  <a:srgbClr val="302F4C"/>
                </a:solidFill>
                <a:latin typeface="Arial"/>
                <a:cs typeface="Arial"/>
              </a:rPr>
              <a:t>Systems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7704" y="362175"/>
            <a:ext cx="3036570" cy="204094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The</a:t>
            </a:r>
            <a:r>
              <a:rPr spc="-8" dirty="0"/>
              <a:t> </a:t>
            </a:r>
            <a:r>
              <a:rPr spc="-4" dirty="0"/>
              <a:t>US</a:t>
            </a:r>
            <a:r>
              <a:rPr spc="-15" dirty="0"/>
              <a:t> </a:t>
            </a:r>
            <a:r>
              <a:rPr spc="-4" dirty="0"/>
              <a:t>Biogas</a:t>
            </a:r>
            <a:r>
              <a:rPr spc="-8" dirty="0"/>
              <a:t> </a:t>
            </a:r>
            <a:r>
              <a:rPr spc="-4" dirty="0"/>
              <a:t>Market</a:t>
            </a:r>
          </a:p>
        </p:txBody>
      </p:sp>
      <p:sp>
        <p:nvSpPr>
          <p:cNvPr id="12" name="object 12"/>
          <p:cNvSpPr/>
          <p:nvPr/>
        </p:nvSpPr>
        <p:spPr>
          <a:xfrm>
            <a:off x="4886896" y="1728216"/>
            <a:ext cx="1737360" cy="1737360"/>
          </a:xfrm>
          <a:custGeom>
            <a:avLst/>
            <a:gdLst/>
            <a:ahLst/>
            <a:cxnLst/>
            <a:rect l="l" t="t" r="r" b="b"/>
            <a:pathLst>
              <a:path w="2316479" h="2316479">
                <a:moveTo>
                  <a:pt x="1158240" y="0"/>
                </a:moveTo>
                <a:lnTo>
                  <a:pt x="1110497" y="966"/>
                </a:lnTo>
                <a:lnTo>
                  <a:pt x="1063246" y="3839"/>
                </a:lnTo>
                <a:lnTo>
                  <a:pt x="1016524" y="8583"/>
                </a:lnTo>
                <a:lnTo>
                  <a:pt x="970368" y="15159"/>
                </a:lnTo>
                <a:lnTo>
                  <a:pt x="924815" y="23531"/>
                </a:lnTo>
                <a:lnTo>
                  <a:pt x="879903" y="33661"/>
                </a:lnTo>
                <a:lnTo>
                  <a:pt x="835668" y="45513"/>
                </a:lnTo>
                <a:lnTo>
                  <a:pt x="792148" y="59048"/>
                </a:lnTo>
                <a:lnTo>
                  <a:pt x="749380" y="74229"/>
                </a:lnTo>
                <a:lnTo>
                  <a:pt x="707402" y="91020"/>
                </a:lnTo>
                <a:lnTo>
                  <a:pt x="666251" y="109383"/>
                </a:lnTo>
                <a:lnTo>
                  <a:pt x="625964" y="129281"/>
                </a:lnTo>
                <a:lnTo>
                  <a:pt x="586578" y="150676"/>
                </a:lnTo>
                <a:lnTo>
                  <a:pt x="548130" y="173532"/>
                </a:lnTo>
                <a:lnTo>
                  <a:pt x="510659" y="197810"/>
                </a:lnTo>
                <a:lnTo>
                  <a:pt x="474200" y="223474"/>
                </a:lnTo>
                <a:lnTo>
                  <a:pt x="438792" y="250486"/>
                </a:lnTo>
                <a:lnTo>
                  <a:pt x="404471" y="278810"/>
                </a:lnTo>
                <a:lnTo>
                  <a:pt x="371276" y="308408"/>
                </a:lnTo>
                <a:lnTo>
                  <a:pt x="339242" y="339242"/>
                </a:lnTo>
                <a:lnTo>
                  <a:pt x="308408" y="371276"/>
                </a:lnTo>
                <a:lnTo>
                  <a:pt x="278810" y="404471"/>
                </a:lnTo>
                <a:lnTo>
                  <a:pt x="250486" y="438792"/>
                </a:lnTo>
                <a:lnTo>
                  <a:pt x="223474" y="474200"/>
                </a:lnTo>
                <a:lnTo>
                  <a:pt x="197810" y="510659"/>
                </a:lnTo>
                <a:lnTo>
                  <a:pt x="173532" y="548130"/>
                </a:lnTo>
                <a:lnTo>
                  <a:pt x="150676" y="586578"/>
                </a:lnTo>
                <a:lnTo>
                  <a:pt x="129281" y="625964"/>
                </a:lnTo>
                <a:lnTo>
                  <a:pt x="109383" y="666251"/>
                </a:lnTo>
                <a:lnTo>
                  <a:pt x="91020" y="707402"/>
                </a:lnTo>
                <a:lnTo>
                  <a:pt x="74229" y="749380"/>
                </a:lnTo>
                <a:lnTo>
                  <a:pt x="59048" y="792148"/>
                </a:lnTo>
                <a:lnTo>
                  <a:pt x="45513" y="835668"/>
                </a:lnTo>
                <a:lnTo>
                  <a:pt x="33661" y="879903"/>
                </a:lnTo>
                <a:lnTo>
                  <a:pt x="23531" y="924815"/>
                </a:lnTo>
                <a:lnTo>
                  <a:pt x="15159" y="970368"/>
                </a:lnTo>
                <a:lnTo>
                  <a:pt x="8583" y="1016524"/>
                </a:lnTo>
                <a:lnTo>
                  <a:pt x="3839" y="1063246"/>
                </a:lnTo>
                <a:lnTo>
                  <a:pt x="966" y="1110497"/>
                </a:lnTo>
                <a:lnTo>
                  <a:pt x="0" y="1158239"/>
                </a:lnTo>
                <a:lnTo>
                  <a:pt x="966" y="1205982"/>
                </a:lnTo>
                <a:lnTo>
                  <a:pt x="3839" y="1253233"/>
                </a:lnTo>
                <a:lnTo>
                  <a:pt x="8583" y="1299955"/>
                </a:lnTo>
                <a:lnTo>
                  <a:pt x="15159" y="1346111"/>
                </a:lnTo>
                <a:lnTo>
                  <a:pt x="23531" y="1391664"/>
                </a:lnTo>
                <a:lnTo>
                  <a:pt x="33661" y="1436576"/>
                </a:lnTo>
                <a:lnTo>
                  <a:pt x="45513" y="1480811"/>
                </a:lnTo>
                <a:lnTo>
                  <a:pt x="59048" y="1524331"/>
                </a:lnTo>
                <a:lnTo>
                  <a:pt x="74229" y="1567099"/>
                </a:lnTo>
                <a:lnTo>
                  <a:pt x="91020" y="1609077"/>
                </a:lnTo>
                <a:lnTo>
                  <a:pt x="109383" y="1650228"/>
                </a:lnTo>
                <a:lnTo>
                  <a:pt x="129281" y="1690515"/>
                </a:lnTo>
                <a:lnTo>
                  <a:pt x="150676" y="1729901"/>
                </a:lnTo>
                <a:lnTo>
                  <a:pt x="173532" y="1768349"/>
                </a:lnTo>
                <a:lnTo>
                  <a:pt x="197810" y="1805820"/>
                </a:lnTo>
                <a:lnTo>
                  <a:pt x="223474" y="1842279"/>
                </a:lnTo>
                <a:lnTo>
                  <a:pt x="250486" y="1877687"/>
                </a:lnTo>
                <a:lnTo>
                  <a:pt x="278810" y="1912008"/>
                </a:lnTo>
                <a:lnTo>
                  <a:pt x="308408" y="1945203"/>
                </a:lnTo>
                <a:lnTo>
                  <a:pt x="339242" y="1977237"/>
                </a:lnTo>
                <a:lnTo>
                  <a:pt x="371276" y="2008071"/>
                </a:lnTo>
                <a:lnTo>
                  <a:pt x="404471" y="2037669"/>
                </a:lnTo>
                <a:lnTo>
                  <a:pt x="438792" y="2065993"/>
                </a:lnTo>
                <a:lnTo>
                  <a:pt x="474200" y="2093005"/>
                </a:lnTo>
                <a:lnTo>
                  <a:pt x="510659" y="2118669"/>
                </a:lnTo>
                <a:lnTo>
                  <a:pt x="548130" y="2142947"/>
                </a:lnTo>
                <a:lnTo>
                  <a:pt x="586578" y="2165803"/>
                </a:lnTo>
                <a:lnTo>
                  <a:pt x="625964" y="2187198"/>
                </a:lnTo>
                <a:lnTo>
                  <a:pt x="666251" y="2207096"/>
                </a:lnTo>
                <a:lnTo>
                  <a:pt x="707402" y="2225459"/>
                </a:lnTo>
                <a:lnTo>
                  <a:pt x="749380" y="2242250"/>
                </a:lnTo>
                <a:lnTo>
                  <a:pt x="792148" y="2257431"/>
                </a:lnTo>
                <a:lnTo>
                  <a:pt x="835668" y="2270966"/>
                </a:lnTo>
                <a:lnTo>
                  <a:pt x="879903" y="2282818"/>
                </a:lnTo>
                <a:lnTo>
                  <a:pt x="924815" y="2292948"/>
                </a:lnTo>
                <a:lnTo>
                  <a:pt x="970368" y="2301320"/>
                </a:lnTo>
                <a:lnTo>
                  <a:pt x="1016524" y="2307896"/>
                </a:lnTo>
                <a:lnTo>
                  <a:pt x="1063246" y="2312640"/>
                </a:lnTo>
                <a:lnTo>
                  <a:pt x="1110497" y="2315513"/>
                </a:lnTo>
                <a:lnTo>
                  <a:pt x="1158240" y="2316479"/>
                </a:lnTo>
                <a:lnTo>
                  <a:pt x="1205982" y="2315513"/>
                </a:lnTo>
                <a:lnTo>
                  <a:pt x="1253233" y="2312640"/>
                </a:lnTo>
                <a:lnTo>
                  <a:pt x="1299955" y="2307896"/>
                </a:lnTo>
                <a:lnTo>
                  <a:pt x="1346111" y="2301320"/>
                </a:lnTo>
                <a:lnTo>
                  <a:pt x="1391664" y="2292948"/>
                </a:lnTo>
                <a:lnTo>
                  <a:pt x="1436576" y="2282818"/>
                </a:lnTo>
                <a:lnTo>
                  <a:pt x="1480811" y="2270966"/>
                </a:lnTo>
                <a:lnTo>
                  <a:pt x="1524331" y="2257431"/>
                </a:lnTo>
                <a:lnTo>
                  <a:pt x="1567099" y="2242250"/>
                </a:lnTo>
                <a:lnTo>
                  <a:pt x="1609077" y="2225459"/>
                </a:lnTo>
                <a:lnTo>
                  <a:pt x="1650228" y="2207096"/>
                </a:lnTo>
                <a:lnTo>
                  <a:pt x="1690515" y="2187198"/>
                </a:lnTo>
                <a:lnTo>
                  <a:pt x="1729901" y="2165803"/>
                </a:lnTo>
                <a:lnTo>
                  <a:pt x="1768349" y="2142947"/>
                </a:lnTo>
                <a:lnTo>
                  <a:pt x="1805820" y="2118669"/>
                </a:lnTo>
                <a:lnTo>
                  <a:pt x="1842279" y="2093005"/>
                </a:lnTo>
                <a:lnTo>
                  <a:pt x="1877687" y="2065993"/>
                </a:lnTo>
                <a:lnTo>
                  <a:pt x="1912008" y="2037669"/>
                </a:lnTo>
                <a:lnTo>
                  <a:pt x="1945203" y="2008071"/>
                </a:lnTo>
                <a:lnTo>
                  <a:pt x="1977237" y="1977237"/>
                </a:lnTo>
                <a:lnTo>
                  <a:pt x="2008071" y="1945203"/>
                </a:lnTo>
                <a:lnTo>
                  <a:pt x="2037669" y="1912008"/>
                </a:lnTo>
                <a:lnTo>
                  <a:pt x="2065993" y="1877687"/>
                </a:lnTo>
                <a:lnTo>
                  <a:pt x="2093005" y="1842279"/>
                </a:lnTo>
                <a:lnTo>
                  <a:pt x="2118669" y="1805820"/>
                </a:lnTo>
                <a:lnTo>
                  <a:pt x="2142947" y="1768349"/>
                </a:lnTo>
                <a:lnTo>
                  <a:pt x="2165803" y="1729901"/>
                </a:lnTo>
                <a:lnTo>
                  <a:pt x="2187198" y="1690515"/>
                </a:lnTo>
                <a:lnTo>
                  <a:pt x="2207096" y="1650228"/>
                </a:lnTo>
                <a:lnTo>
                  <a:pt x="2225459" y="1609077"/>
                </a:lnTo>
                <a:lnTo>
                  <a:pt x="2242250" y="1567099"/>
                </a:lnTo>
                <a:lnTo>
                  <a:pt x="2257431" y="1524331"/>
                </a:lnTo>
                <a:lnTo>
                  <a:pt x="2270966" y="1480811"/>
                </a:lnTo>
                <a:lnTo>
                  <a:pt x="2282818" y="1436576"/>
                </a:lnTo>
                <a:lnTo>
                  <a:pt x="2292948" y="1391664"/>
                </a:lnTo>
                <a:lnTo>
                  <a:pt x="2301320" y="1346111"/>
                </a:lnTo>
                <a:lnTo>
                  <a:pt x="2307896" y="1299955"/>
                </a:lnTo>
                <a:lnTo>
                  <a:pt x="2312640" y="1253233"/>
                </a:lnTo>
                <a:lnTo>
                  <a:pt x="2315513" y="1205982"/>
                </a:lnTo>
                <a:lnTo>
                  <a:pt x="2316480" y="1158239"/>
                </a:lnTo>
                <a:lnTo>
                  <a:pt x="2315513" y="1110497"/>
                </a:lnTo>
                <a:lnTo>
                  <a:pt x="2312640" y="1063246"/>
                </a:lnTo>
                <a:lnTo>
                  <a:pt x="2307896" y="1016524"/>
                </a:lnTo>
                <a:lnTo>
                  <a:pt x="2301320" y="970368"/>
                </a:lnTo>
                <a:lnTo>
                  <a:pt x="2292948" y="924815"/>
                </a:lnTo>
                <a:lnTo>
                  <a:pt x="2282818" y="879903"/>
                </a:lnTo>
                <a:lnTo>
                  <a:pt x="2270966" y="835668"/>
                </a:lnTo>
                <a:lnTo>
                  <a:pt x="2257431" y="792148"/>
                </a:lnTo>
                <a:lnTo>
                  <a:pt x="2242250" y="749380"/>
                </a:lnTo>
                <a:lnTo>
                  <a:pt x="2225459" y="707402"/>
                </a:lnTo>
                <a:lnTo>
                  <a:pt x="2207096" y="666251"/>
                </a:lnTo>
                <a:lnTo>
                  <a:pt x="2187198" y="625964"/>
                </a:lnTo>
                <a:lnTo>
                  <a:pt x="2165803" y="586578"/>
                </a:lnTo>
                <a:lnTo>
                  <a:pt x="2142947" y="548130"/>
                </a:lnTo>
                <a:lnTo>
                  <a:pt x="2118669" y="510659"/>
                </a:lnTo>
                <a:lnTo>
                  <a:pt x="2093005" y="474200"/>
                </a:lnTo>
                <a:lnTo>
                  <a:pt x="2065993" y="438792"/>
                </a:lnTo>
                <a:lnTo>
                  <a:pt x="2037669" y="404471"/>
                </a:lnTo>
                <a:lnTo>
                  <a:pt x="2008071" y="371276"/>
                </a:lnTo>
                <a:lnTo>
                  <a:pt x="1977237" y="339242"/>
                </a:lnTo>
                <a:lnTo>
                  <a:pt x="1945203" y="308408"/>
                </a:lnTo>
                <a:lnTo>
                  <a:pt x="1912008" y="278810"/>
                </a:lnTo>
                <a:lnTo>
                  <a:pt x="1877687" y="250486"/>
                </a:lnTo>
                <a:lnTo>
                  <a:pt x="1842279" y="223474"/>
                </a:lnTo>
                <a:lnTo>
                  <a:pt x="1805820" y="197810"/>
                </a:lnTo>
                <a:lnTo>
                  <a:pt x="1768349" y="173532"/>
                </a:lnTo>
                <a:lnTo>
                  <a:pt x="1729901" y="150676"/>
                </a:lnTo>
                <a:lnTo>
                  <a:pt x="1690515" y="129281"/>
                </a:lnTo>
                <a:lnTo>
                  <a:pt x="1650228" y="109383"/>
                </a:lnTo>
                <a:lnTo>
                  <a:pt x="1609077" y="91020"/>
                </a:lnTo>
                <a:lnTo>
                  <a:pt x="1567099" y="74229"/>
                </a:lnTo>
                <a:lnTo>
                  <a:pt x="1524331" y="59048"/>
                </a:lnTo>
                <a:lnTo>
                  <a:pt x="1480811" y="45513"/>
                </a:lnTo>
                <a:lnTo>
                  <a:pt x="1436576" y="33661"/>
                </a:lnTo>
                <a:lnTo>
                  <a:pt x="1391664" y="23531"/>
                </a:lnTo>
                <a:lnTo>
                  <a:pt x="1346111" y="15159"/>
                </a:lnTo>
                <a:lnTo>
                  <a:pt x="1299955" y="8583"/>
                </a:lnTo>
                <a:lnTo>
                  <a:pt x="1253233" y="3839"/>
                </a:lnTo>
                <a:lnTo>
                  <a:pt x="1205982" y="966"/>
                </a:lnTo>
                <a:lnTo>
                  <a:pt x="1158240" y="0"/>
                </a:lnTo>
                <a:close/>
              </a:path>
            </a:pathLst>
          </a:custGeom>
          <a:solidFill>
            <a:srgbClr val="00A7D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 txBox="1"/>
          <p:nvPr/>
        </p:nvSpPr>
        <p:spPr>
          <a:xfrm>
            <a:off x="5217398" y="2147869"/>
            <a:ext cx="1076325" cy="85552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lnSpc>
                <a:spcPts val="1710"/>
              </a:lnSpc>
              <a:spcBef>
                <a:spcPts val="71"/>
              </a:spcBef>
            </a:pPr>
            <a:r>
              <a:rPr sz="1500" b="1" spc="-4" dirty="0">
                <a:solidFill>
                  <a:srgbClr val="FFFFFF"/>
                </a:solidFill>
                <a:latin typeface="Arial"/>
                <a:cs typeface="Arial"/>
              </a:rPr>
              <a:t>2,300</a:t>
            </a:r>
            <a:endParaRPr sz="1500">
              <a:latin typeface="Arial"/>
              <a:cs typeface="Arial"/>
            </a:endParaRPr>
          </a:p>
          <a:p>
            <a:pPr marL="9049" marR="3810" algn="ctr">
              <a:lnSpc>
                <a:spcPts val="1620"/>
              </a:lnSpc>
              <a:spcBef>
                <a:spcPts val="116"/>
              </a:spcBef>
            </a:pPr>
            <a:r>
              <a:rPr sz="1500" b="1" u="sng" spc="-8" dirty="0">
                <a:solidFill>
                  <a:srgbClr val="302F4C"/>
                </a:solidFill>
                <a:uFill>
                  <a:solidFill>
                    <a:srgbClr val="302F4C"/>
                  </a:solidFill>
                </a:uFill>
                <a:latin typeface="Arial"/>
                <a:cs typeface="Arial"/>
              </a:rPr>
              <a:t>Ope</a:t>
            </a:r>
            <a:r>
              <a:rPr sz="1500" b="1" u="sng" spc="-4" dirty="0">
                <a:solidFill>
                  <a:srgbClr val="302F4C"/>
                </a:solidFill>
                <a:uFill>
                  <a:solidFill>
                    <a:srgbClr val="302F4C"/>
                  </a:solidFill>
                </a:uFill>
                <a:latin typeface="Arial"/>
                <a:cs typeface="Arial"/>
              </a:rPr>
              <a:t>r</a:t>
            </a:r>
            <a:r>
              <a:rPr sz="1500" b="1" u="sng" spc="-8" dirty="0">
                <a:solidFill>
                  <a:srgbClr val="302F4C"/>
                </a:solidFill>
                <a:uFill>
                  <a:solidFill>
                    <a:srgbClr val="302F4C"/>
                  </a:solidFill>
                </a:uFill>
                <a:latin typeface="Arial"/>
                <a:cs typeface="Arial"/>
              </a:rPr>
              <a:t>a</a:t>
            </a:r>
            <a:r>
              <a:rPr sz="1500" b="1" u="sng" spc="-4" dirty="0">
                <a:solidFill>
                  <a:srgbClr val="302F4C"/>
                </a:solidFill>
                <a:uFill>
                  <a:solidFill>
                    <a:srgbClr val="302F4C"/>
                  </a:solidFill>
                </a:uFill>
                <a:latin typeface="Arial"/>
                <a:cs typeface="Arial"/>
              </a:rPr>
              <a:t>ti</a:t>
            </a:r>
            <a:r>
              <a:rPr sz="1500" b="1" u="sng" spc="-8" dirty="0">
                <a:solidFill>
                  <a:srgbClr val="302F4C"/>
                </a:solidFill>
                <a:uFill>
                  <a:solidFill>
                    <a:srgbClr val="302F4C"/>
                  </a:solidFill>
                </a:uFill>
                <a:latin typeface="Arial"/>
                <a:cs typeface="Arial"/>
              </a:rPr>
              <a:t>onal </a:t>
            </a:r>
            <a:r>
              <a:rPr sz="1500" b="1" spc="-8" dirty="0">
                <a:solidFill>
                  <a:srgbClr val="302F4C"/>
                </a:solidFill>
                <a:latin typeface="Arial"/>
                <a:cs typeface="Arial"/>
              </a:rPr>
              <a:t> </a:t>
            </a:r>
            <a:r>
              <a:rPr sz="1500" b="1" spc="-4" dirty="0">
                <a:solidFill>
                  <a:srgbClr val="302F4C"/>
                </a:solidFill>
                <a:latin typeface="Arial"/>
                <a:cs typeface="Arial"/>
              </a:rPr>
              <a:t>Biogas </a:t>
            </a:r>
            <a:r>
              <a:rPr sz="1500" b="1" dirty="0">
                <a:solidFill>
                  <a:srgbClr val="302F4C"/>
                </a:solidFill>
                <a:latin typeface="Arial"/>
                <a:cs typeface="Arial"/>
              </a:rPr>
              <a:t> </a:t>
            </a:r>
            <a:r>
              <a:rPr sz="1500" b="1" spc="-4" dirty="0">
                <a:solidFill>
                  <a:srgbClr val="302F4C"/>
                </a:solidFill>
                <a:latin typeface="Arial"/>
                <a:cs typeface="Arial"/>
              </a:rPr>
              <a:t>Systems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81441" y="2991230"/>
            <a:ext cx="1901190" cy="1998345"/>
          </a:xfrm>
          <a:custGeom>
            <a:avLst/>
            <a:gdLst/>
            <a:ahLst/>
            <a:cxnLst/>
            <a:rect l="l" t="t" r="r" b="b"/>
            <a:pathLst>
              <a:path w="2534920" h="2664460">
                <a:moveTo>
                  <a:pt x="1267206" y="0"/>
                </a:moveTo>
                <a:lnTo>
                  <a:pt x="1219698" y="918"/>
                </a:lnTo>
                <a:lnTo>
                  <a:pt x="1172632" y="3653"/>
                </a:lnTo>
                <a:lnTo>
                  <a:pt x="1126038" y="8171"/>
                </a:lnTo>
                <a:lnTo>
                  <a:pt x="1079947" y="14441"/>
                </a:lnTo>
                <a:lnTo>
                  <a:pt x="1034389" y="22431"/>
                </a:lnTo>
                <a:lnTo>
                  <a:pt x="989394" y="32108"/>
                </a:lnTo>
                <a:lnTo>
                  <a:pt x="944994" y="43439"/>
                </a:lnTo>
                <a:lnTo>
                  <a:pt x="901220" y="56394"/>
                </a:lnTo>
                <a:lnTo>
                  <a:pt x="858100" y="70939"/>
                </a:lnTo>
                <a:lnTo>
                  <a:pt x="815667" y="87042"/>
                </a:lnTo>
                <a:lnTo>
                  <a:pt x="773952" y="104672"/>
                </a:lnTo>
                <a:lnTo>
                  <a:pt x="732983" y="123796"/>
                </a:lnTo>
                <a:lnTo>
                  <a:pt x="692793" y="144382"/>
                </a:lnTo>
                <a:lnTo>
                  <a:pt x="653412" y="166397"/>
                </a:lnTo>
                <a:lnTo>
                  <a:pt x="614870" y="189810"/>
                </a:lnTo>
                <a:lnTo>
                  <a:pt x="577198" y="214588"/>
                </a:lnTo>
                <a:lnTo>
                  <a:pt x="540427" y="240699"/>
                </a:lnTo>
                <a:lnTo>
                  <a:pt x="504588" y="268111"/>
                </a:lnTo>
                <a:lnTo>
                  <a:pt x="469710" y="296792"/>
                </a:lnTo>
                <a:lnTo>
                  <a:pt x="435825" y="326709"/>
                </a:lnTo>
                <a:lnTo>
                  <a:pt x="402963" y="357831"/>
                </a:lnTo>
                <a:lnTo>
                  <a:pt x="371155" y="390124"/>
                </a:lnTo>
                <a:lnTo>
                  <a:pt x="340432" y="423558"/>
                </a:lnTo>
                <a:lnTo>
                  <a:pt x="310824" y="458099"/>
                </a:lnTo>
                <a:lnTo>
                  <a:pt x="282361" y="493716"/>
                </a:lnTo>
                <a:lnTo>
                  <a:pt x="255075" y="530377"/>
                </a:lnTo>
                <a:lnTo>
                  <a:pt x="228996" y="568048"/>
                </a:lnTo>
                <a:lnTo>
                  <a:pt x="204154" y="606699"/>
                </a:lnTo>
                <a:lnTo>
                  <a:pt x="180581" y="646296"/>
                </a:lnTo>
                <a:lnTo>
                  <a:pt x="158306" y="686807"/>
                </a:lnTo>
                <a:lnTo>
                  <a:pt x="137362" y="728202"/>
                </a:lnTo>
                <a:lnTo>
                  <a:pt x="117777" y="770446"/>
                </a:lnTo>
                <a:lnTo>
                  <a:pt x="99583" y="813508"/>
                </a:lnTo>
                <a:lnTo>
                  <a:pt x="82810" y="857356"/>
                </a:lnTo>
                <a:lnTo>
                  <a:pt x="67490" y="901958"/>
                </a:lnTo>
                <a:lnTo>
                  <a:pt x="53652" y="947281"/>
                </a:lnTo>
                <a:lnTo>
                  <a:pt x="41327" y="993294"/>
                </a:lnTo>
                <a:lnTo>
                  <a:pt x="30546" y="1039963"/>
                </a:lnTo>
                <a:lnTo>
                  <a:pt x="21340" y="1087258"/>
                </a:lnTo>
                <a:lnTo>
                  <a:pt x="13739" y="1135145"/>
                </a:lnTo>
                <a:lnTo>
                  <a:pt x="7774" y="1183592"/>
                </a:lnTo>
                <a:lnTo>
                  <a:pt x="3475" y="1232568"/>
                </a:lnTo>
                <a:lnTo>
                  <a:pt x="874" y="1282040"/>
                </a:lnTo>
                <a:lnTo>
                  <a:pt x="0" y="1331976"/>
                </a:lnTo>
                <a:lnTo>
                  <a:pt x="874" y="1381911"/>
                </a:lnTo>
                <a:lnTo>
                  <a:pt x="3475" y="1431383"/>
                </a:lnTo>
                <a:lnTo>
                  <a:pt x="7774" y="1480359"/>
                </a:lnTo>
                <a:lnTo>
                  <a:pt x="13739" y="1528806"/>
                </a:lnTo>
                <a:lnTo>
                  <a:pt x="21340" y="1576693"/>
                </a:lnTo>
                <a:lnTo>
                  <a:pt x="30546" y="1623988"/>
                </a:lnTo>
                <a:lnTo>
                  <a:pt x="41327" y="1670657"/>
                </a:lnTo>
                <a:lnTo>
                  <a:pt x="53652" y="1716670"/>
                </a:lnTo>
                <a:lnTo>
                  <a:pt x="67490" y="1761993"/>
                </a:lnTo>
                <a:lnTo>
                  <a:pt x="82810" y="1806595"/>
                </a:lnTo>
                <a:lnTo>
                  <a:pt x="99583" y="1850443"/>
                </a:lnTo>
                <a:lnTo>
                  <a:pt x="117777" y="1893505"/>
                </a:lnTo>
                <a:lnTo>
                  <a:pt x="137362" y="1935749"/>
                </a:lnTo>
                <a:lnTo>
                  <a:pt x="158306" y="1977144"/>
                </a:lnTo>
                <a:lnTo>
                  <a:pt x="180581" y="2017655"/>
                </a:lnTo>
                <a:lnTo>
                  <a:pt x="204154" y="2057252"/>
                </a:lnTo>
                <a:lnTo>
                  <a:pt x="228996" y="2095903"/>
                </a:lnTo>
                <a:lnTo>
                  <a:pt x="255075" y="2133574"/>
                </a:lnTo>
                <a:lnTo>
                  <a:pt x="282361" y="2170235"/>
                </a:lnTo>
                <a:lnTo>
                  <a:pt x="310824" y="2205852"/>
                </a:lnTo>
                <a:lnTo>
                  <a:pt x="340432" y="2240393"/>
                </a:lnTo>
                <a:lnTo>
                  <a:pt x="371155" y="2273827"/>
                </a:lnTo>
                <a:lnTo>
                  <a:pt x="402963" y="2306120"/>
                </a:lnTo>
                <a:lnTo>
                  <a:pt x="435825" y="2337242"/>
                </a:lnTo>
                <a:lnTo>
                  <a:pt x="469710" y="2367159"/>
                </a:lnTo>
                <a:lnTo>
                  <a:pt x="504588" y="2395840"/>
                </a:lnTo>
                <a:lnTo>
                  <a:pt x="540427" y="2423252"/>
                </a:lnTo>
                <a:lnTo>
                  <a:pt x="577198" y="2449363"/>
                </a:lnTo>
                <a:lnTo>
                  <a:pt x="614870" y="2474141"/>
                </a:lnTo>
                <a:lnTo>
                  <a:pt x="653412" y="2497554"/>
                </a:lnTo>
                <a:lnTo>
                  <a:pt x="692793" y="2519569"/>
                </a:lnTo>
                <a:lnTo>
                  <a:pt x="732983" y="2540155"/>
                </a:lnTo>
                <a:lnTo>
                  <a:pt x="773952" y="2559279"/>
                </a:lnTo>
                <a:lnTo>
                  <a:pt x="815667" y="2576909"/>
                </a:lnTo>
                <a:lnTo>
                  <a:pt x="858100" y="2593012"/>
                </a:lnTo>
                <a:lnTo>
                  <a:pt x="901220" y="2607557"/>
                </a:lnTo>
                <a:lnTo>
                  <a:pt x="944994" y="2620512"/>
                </a:lnTo>
                <a:lnTo>
                  <a:pt x="989394" y="2631843"/>
                </a:lnTo>
                <a:lnTo>
                  <a:pt x="1034389" y="2641520"/>
                </a:lnTo>
                <a:lnTo>
                  <a:pt x="1079947" y="2649510"/>
                </a:lnTo>
                <a:lnTo>
                  <a:pt x="1126038" y="2655780"/>
                </a:lnTo>
                <a:lnTo>
                  <a:pt x="1172632" y="2660298"/>
                </a:lnTo>
                <a:lnTo>
                  <a:pt x="1219698" y="2663033"/>
                </a:lnTo>
                <a:lnTo>
                  <a:pt x="1267206" y="2663952"/>
                </a:lnTo>
                <a:lnTo>
                  <a:pt x="1314713" y="2663033"/>
                </a:lnTo>
                <a:lnTo>
                  <a:pt x="1361779" y="2660298"/>
                </a:lnTo>
                <a:lnTo>
                  <a:pt x="1408373" y="2655780"/>
                </a:lnTo>
                <a:lnTo>
                  <a:pt x="1454464" y="2649510"/>
                </a:lnTo>
                <a:lnTo>
                  <a:pt x="1500022" y="2641520"/>
                </a:lnTo>
                <a:lnTo>
                  <a:pt x="1545017" y="2631843"/>
                </a:lnTo>
                <a:lnTo>
                  <a:pt x="1589417" y="2620512"/>
                </a:lnTo>
                <a:lnTo>
                  <a:pt x="1633191" y="2607557"/>
                </a:lnTo>
                <a:lnTo>
                  <a:pt x="1676311" y="2593012"/>
                </a:lnTo>
                <a:lnTo>
                  <a:pt x="1718744" y="2576909"/>
                </a:lnTo>
                <a:lnTo>
                  <a:pt x="1760459" y="2559279"/>
                </a:lnTo>
                <a:lnTo>
                  <a:pt x="1801428" y="2540155"/>
                </a:lnTo>
                <a:lnTo>
                  <a:pt x="1841618" y="2519569"/>
                </a:lnTo>
                <a:lnTo>
                  <a:pt x="1880999" y="2497554"/>
                </a:lnTo>
                <a:lnTo>
                  <a:pt x="1919541" y="2474141"/>
                </a:lnTo>
                <a:lnTo>
                  <a:pt x="1957213" y="2449363"/>
                </a:lnTo>
                <a:lnTo>
                  <a:pt x="1993984" y="2423252"/>
                </a:lnTo>
                <a:lnTo>
                  <a:pt x="2029823" y="2395840"/>
                </a:lnTo>
                <a:lnTo>
                  <a:pt x="2064701" y="2367159"/>
                </a:lnTo>
                <a:lnTo>
                  <a:pt x="2098586" y="2337242"/>
                </a:lnTo>
                <a:lnTo>
                  <a:pt x="2131448" y="2306120"/>
                </a:lnTo>
                <a:lnTo>
                  <a:pt x="2163256" y="2273827"/>
                </a:lnTo>
                <a:lnTo>
                  <a:pt x="2193979" y="2240393"/>
                </a:lnTo>
                <a:lnTo>
                  <a:pt x="2223587" y="2205852"/>
                </a:lnTo>
                <a:lnTo>
                  <a:pt x="2252050" y="2170235"/>
                </a:lnTo>
                <a:lnTo>
                  <a:pt x="2279336" y="2133574"/>
                </a:lnTo>
                <a:lnTo>
                  <a:pt x="2305415" y="2095903"/>
                </a:lnTo>
                <a:lnTo>
                  <a:pt x="2330257" y="2057252"/>
                </a:lnTo>
                <a:lnTo>
                  <a:pt x="2353830" y="2017655"/>
                </a:lnTo>
                <a:lnTo>
                  <a:pt x="2376105" y="1977144"/>
                </a:lnTo>
                <a:lnTo>
                  <a:pt x="2397049" y="1935749"/>
                </a:lnTo>
                <a:lnTo>
                  <a:pt x="2416634" y="1893505"/>
                </a:lnTo>
                <a:lnTo>
                  <a:pt x="2434828" y="1850443"/>
                </a:lnTo>
                <a:lnTo>
                  <a:pt x="2451601" y="1806595"/>
                </a:lnTo>
                <a:lnTo>
                  <a:pt x="2466921" y="1761993"/>
                </a:lnTo>
                <a:lnTo>
                  <a:pt x="2480759" y="1716670"/>
                </a:lnTo>
                <a:lnTo>
                  <a:pt x="2493084" y="1670657"/>
                </a:lnTo>
                <a:lnTo>
                  <a:pt x="2503865" y="1623988"/>
                </a:lnTo>
                <a:lnTo>
                  <a:pt x="2513071" y="1576693"/>
                </a:lnTo>
                <a:lnTo>
                  <a:pt x="2520672" y="1528806"/>
                </a:lnTo>
                <a:lnTo>
                  <a:pt x="2526637" y="1480359"/>
                </a:lnTo>
                <a:lnTo>
                  <a:pt x="2530936" y="1431383"/>
                </a:lnTo>
                <a:lnTo>
                  <a:pt x="2533537" y="1381911"/>
                </a:lnTo>
                <a:lnTo>
                  <a:pt x="2534412" y="1331976"/>
                </a:lnTo>
                <a:lnTo>
                  <a:pt x="2533537" y="1282040"/>
                </a:lnTo>
                <a:lnTo>
                  <a:pt x="2530936" y="1232568"/>
                </a:lnTo>
                <a:lnTo>
                  <a:pt x="2526637" y="1183592"/>
                </a:lnTo>
                <a:lnTo>
                  <a:pt x="2520672" y="1135145"/>
                </a:lnTo>
                <a:lnTo>
                  <a:pt x="2513071" y="1087258"/>
                </a:lnTo>
                <a:lnTo>
                  <a:pt x="2503865" y="1039963"/>
                </a:lnTo>
                <a:lnTo>
                  <a:pt x="2493084" y="993294"/>
                </a:lnTo>
                <a:lnTo>
                  <a:pt x="2480759" y="947281"/>
                </a:lnTo>
                <a:lnTo>
                  <a:pt x="2466921" y="901958"/>
                </a:lnTo>
                <a:lnTo>
                  <a:pt x="2451601" y="857356"/>
                </a:lnTo>
                <a:lnTo>
                  <a:pt x="2434828" y="813508"/>
                </a:lnTo>
                <a:lnTo>
                  <a:pt x="2416634" y="770446"/>
                </a:lnTo>
                <a:lnTo>
                  <a:pt x="2397049" y="728202"/>
                </a:lnTo>
                <a:lnTo>
                  <a:pt x="2376105" y="686807"/>
                </a:lnTo>
                <a:lnTo>
                  <a:pt x="2353830" y="646296"/>
                </a:lnTo>
                <a:lnTo>
                  <a:pt x="2330257" y="606699"/>
                </a:lnTo>
                <a:lnTo>
                  <a:pt x="2305415" y="568048"/>
                </a:lnTo>
                <a:lnTo>
                  <a:pt x="2279336" y="530377"/>
                </a:lnTo>
                <a:lnTo>
                  <a:pt x="2252050" y="493716"/>
                </a:lnTo>
                <a:lnTo>
                  <a:pt x="2223587" y="458099"/>
                </a:lnTo>
                <a:lnTo>
                  <a:pt x="2193979" y="423558"/>
                </a:lnTo>
                <a:lnTo>
                  <a:pt x="2163256" y="390124"/>
                </a:lnTo>
                <a:lnTo>
                  <a:pt x="2131448" y="357831"/>
                </a:lnTo>
                <a:lnTo>
                  <a:pt x="2098586" y="326709"/>
                </a:lnTo>
                <a:lnTo>
                  <a:pt x="2064701" y="296792"/>
                </a:lnTo>
                <a:lnTo>
                  <a:pt x="2029823" y="268111"/>
                </a:lnTo>
                <a:lnTo>
                  <a:pt x="1993984" y="240699"/>
                </a:lnTo>
                <a:lnTo>
                  <a:pt x="1957213" y="214588"/>
                </a:lnTo>
                <a:lnTo>
                  <a:pt x="1919541" y="189810"/>
                </a:lnTo>
                <a:lnTo>
                  <a:pt x="1880999" y="166397"/>
                </a:lnTo>
                <a:lnTo>
                  <a:pt x="1841618" y="144382"/>
                </a:lnTo>
                <a:lnTo>
                  <a:pt x="1801428" y="123796"/>
                </a:lnTo>
                <a:lnTo>
                  <a:pt x="1760459" y="104672"/>
                </a:lnTo>
                <a:lnTo>
                  <a:pt x="1718744" y="87042"/>
                </a:lnTo>
                <a:lnTo>
                  <a:pt x="1676311" y="70939"/>
                </a:lnTo>
                <a:lnTo>
                  <a:pt x="1633191" y="56394"/>
                </a:lnTo>
                <a:lnTo>
                  <a:pt x="1589417" y="43439"/>
                </a:lnTo>
                <a:lnTo>
                  <a:pt x="1545017" y="32108"/>
                </a:lnTo>
                <a:lnTo>
                  <a:pt x="1500022" y="22431"/>
                </a:lnTo>
                <a:lnTo>
                  <a:pt x="1454464" y="14441"/>
                </a:lnTo>
                <a:lnTo>
                  <a:pt x="1408373" y="8171"/>
                </a:lnTo>
                <a:lnTo>
                  <a:pt x="1361779" y="3653"/>
                </a:lnTo>
                <a:lnTo>
                  <a:pt x="1314713" y="918"/>
                </a:lnTo>
                <a:lnTo>
                  <a:pt x="1267206" y="0"/>
                </a:lnTo>
                <a:close/>
              </a:path>
            </a:pathLst>
          </a:custGeom>
          <a:solidFill>
            <a:srgbClr val="302F4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 txBox="1"/>
          <p:nvPr/>
        </p:nvSpPr>
        <p:spPr>
          <a:xfrm>
            <a:off x="2687899" y="3437778"/>
            <a:ext cx="1287779" cy="126637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ts val="2051"/>
              </a:lnSpc>
              <a:spcBef>
                <a:spcPts val="75"/>
              </a:spcBef>
            </a:pPr>
            <a:r>
              <a:rPr b="1" spc="-8" dirty="0">
                <a:solidFill>
                  <a:srgbClr val="FFFFFF"/>
                </a:solidFill>
                <a:latin typeface="Arial"/>
                <a:cs typeface="Arial"/>
              </a:rPr>
              <a:t>200+</a:t>
            </a:r>
            <a:endParaRPr>
              <a:latin typeface="Arial"/>
              <a:cs typeface="Arial"/>
            </a:endParaRPr>
          </a:p>
          <a:p>
            <a:pPr marL="9525" marR="3810" algn="ctr">
              <a:lnSpc>
                <a:spcPts val="1943"/>
              </a:lnSpc>
              <a:spcBef>
                <a:spcPts val="135"/>
              </a:spcBef>
            </a:pP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Ope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ational  RNG</a:t>
            </a:r>
            <a:endParaRPr>
              <a:latin typeface="Arial"/>
              <a:cs typeface="Arial"/>
            </a:endParaRPr>
          </a:p>
          <a:p>
            <a:pPr marL="271939" marR="187166" indent="-79534">
              <a:lnSpc>
                <a:spcPts val="1943"/>
              </a:lnSpc>
              <a:spcBef>
                <a:spcPts val="4"/>
              </a:spcBef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rojects  (+28%)</a:t>
            </a:r>
            <a:endParaRPr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6898" y="5529756"/>
            <a:ext cx="1298258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733"/>
              </a:lnSpc>
            </a:pPr>
            <a:r>
              <a:rPr sz="1500" b="1" spc="-4" dirty="0">
                <a:solidFill>
                  <a:srgbClr val="FFFFFF"/>
                </a:solidFill>
                <a:latin typeface="Arial"/>
                <a:cs typeface="Arial"/>
              </a:rPr>
              <a:t>440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302F4C"/>
                </a:solidFill>
                <a:latin typeface="Arial"/>
                <a:cs typeface="Arial"/>
              </a:rPr>
              <a:t>at</a:t>
            </a:r>
            <a:r>
              <a:rPr sz="1500" spc="-34" dirty="0">
                <a:solidFill>
                  <a:srgbClr val="302F4C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302F4C"/>
                </a:solidFill>
                <a:latin typeface="Arial"/>
                <a:cs typeface="Arial"/>
              </a:rPr>
              <a:t>Landfills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82832" y="5539687"/>
            <a:ext cx="1382554" cy="231313"/>
          </a:xfrm>
          <a:prstGeom prst="rect">
            <a:avLst/>
          </a:prstGeom>
        </p:spPr>
        <p:txBody>
          <a:bodyPr vert="horz" wrap="square" lIns="0" tIns="476" rIns="0" bIns="0" rtlCol="0">
            <a:spAutoFit/>
          </a:bodyPr>
          <a:lstStyle/>
          <a:p>
            <a:pPr marR="3810" algn="r">
              <a:spcBef>
                <a:spcPts val="4"/>
              </a:spcBef>
            </a:pPr>
            <a:r>
              <a:rPr sz="750" b="1" spc="-4" dirty="0">
                <a:solidFill>
                  <a:srgbClr val="302F4C"/>
                </a:solidFill>
                <a:latin typeface="Arial"/>
                <a:cs typeface="Arial"/>
              </a:rPr>
              <a:t>American</a:t>
            </a:r>
            <a:r>
              <a:rPr sz="750" b="1" spc="-45" dirty="0">
                <a:solidFill>
                  <a:srgbClr val="302F4C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302F4C"/>
                </a:solidFill>
                <a:latin typeface="Arial"/>
                <a:cs typeface="Arial"/>
              </a:rPr>
              <a:t>Biogas</a:t>
            </a:r>
            <a:r>
              <a:rPr sz="750" b="1" spc="-45" dirty="0">
                <a:solidFill>
                  <a:srgbClr val="302F4C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302F4C"/>
                </a:solidFill>
                <a:latin typeface="Arial"/>
                <a:cs typeface="Arial"/>
              </a:rPr>
              <a:t>Council</a:t>
            </a:r>
            <a:endParaRPr sz="750">
              <a:latin typeface="Arial"/>
              <a:cs typeface="Arial"/>
            </a:endParaRPr>
          </a:p>
          <a:p>
            <a:pPr marR="3810" algn="r"/>
            <a:r>
              <a:rPr sz="750" spc="-4" dirty="0">
                <a:solidFill>
                  <a:srgbClr val="00A7D8"/>
                </a:solidFill>
                <a:latin typeface="Arial"/>
                <a:cs typeface="Arial"/>
                <a:hlinkClick r:id="rId3"/>
              </a:rPr>
              <a:t>www.americanbiogascouncil.org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67BE7-D628-4A04-A18A-797D3CE1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RNG potential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61843F-940E-4221-8BE4-0073C0CA8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585" y="1606100"/>
            <a:ext cx="8512830" cy="4540176"/>
          </a:xfrm>
        </p:spPr>
      </p:pic>
    </p:spTree>
    <p:extLst>
      <p:ext uri="{BB962C8B-B14F-4D97-AF65-F5344CB8AC3E}">
        <p14:creationId xmlns:p14="http://schemas.microsoft.com/office/powerpoint/2010/main" val="7359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8FD66D-18C6-4869-B57A-6A05203B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89418"/>
          </a:xfrm>
        </p:spPr>
        <p:txBody>
          <a:bodyPr>
            <a:normAutofit fontScale="90000"/>
          </a:bodyPr>
          <a:lstStyle/>
          <a:p>
            <a:r>
              <a:rPr lang="en-US" dirty="0"/>
              <a:t>Existing Food waste digestors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6BEEF-4215-4699-A422-9DE470292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2899"/>
            <a:ext cx="7886700" cy="4944064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BB7357-D5E9-482D-A4B0-18F2D96E9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13932"/>
            <a:ext cx="8333295" cy="46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6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1990F-B6E3-48FF-A6CD-9111C58C8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Food Waste RNG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631EB-5B76-41AD-8F23-D44C41710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food waste systems will generate D5 RINs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F640F-FEA4-420D-B9BF-F8BA9B6EE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58" b="5879"/>
          <a:stretch/>
        </p:blipFill>
        <p:spPr>
          <a:xfrm>
            <a:off x="628650" y="2498103"/>
            <a:ext cx="7004115" cy="279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0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BED9-D4BE-4F6F-A2ED-759B63C7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LCFS Certified Pathways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FFD0751-2A29-42A6-82C3-D5D2A4513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9"/>
            <a:ext cx="7886699" cy="4801418"/>
          </a:xfrm>
        </p:spPr>
      </p:pic>
    </p:spTree>
    <p:extLst>
      <p:ext uri="{BB962C8B-B14F-4D97-AF65-F5344CB8AC3E}">
        <p14:creationId xmlns:p14="http://schemas.microsoft.com/office/powerpoint/2010/main" val="147558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EC98-7523-414C-9410-23243477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LCFS Food Waste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5C76B-4E06-4531-9FC8-72D0AAB89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5740"/>
            <a:ext cx="7886700" cy="47912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LCFS breaks food waste into three groups:</a:t>
            </a:r>
          </a:p>
          <a:p>
            <a:pPr lvl="1"/>
            <a:r>
              <a:rPr lang="en-US" dirty="0"/>
              <a:t>Food Scraps, originally meant for human consumption</a:t>
            </a:r>
          </a:p>
          <a:p>
            <a:pPr lvl="1"/>
            <a:r>
              <a:rPr lang="en-US" dirty="0"/>
              <a:t>Urban Landscaping Waste, like lawn clippings, stumps</a:t>
            </a:r>
          </a:p>
          <a:p>
            <a:pPr lvl="1"/>
            <a:r>
              <a:rPr lang="en-US" dirty="0"/>
              <a:t>Other Organic Waste, likely includes industrial food processing and ag residue</a:t>
            </a:r>
          </a:p>
          <a:p>
            <a:r>
              <a:rPr lang="en-US" dirty="0"/>
              <a:t>California has over 60 current dairy to RNG pathways.</a:t>
            </a:r>
          </a:p>
          <a:p>
            <a:r>
              <a:rPr lang="en-US" dirty="0"/>
              <a:t>Guesses on how many food scrap, urban landscaping waste, other…?</a:t>
            </a:r>
          </a:p>
          <a:p>
            <a:r>
              <a:rPr lang="en-US" dirty="0"/>
              <a:t>Dairies score much lower on Carbon Intensity</a:t>
            </a:r>
          </a:p>
          <a:p>
            <a:r>
              <a:rPr lang="en-US" dirty="0"/>
              <a:t>-79 CI for food scraps</a:t>
            </a:r>
          </a:p>
          <a:p>
            <a:r>
              <a:rPr lang="en-US" dirty="0"/>
              <a:t>Worst Dairy CI?</a:t>
            </a:r>
          </a:p>
          <a:p>
            <a:r>
              <a:rPr lang="en-US" dirty="0"/>
              <a:t>Best Dairy CI?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0960-0BC5-42C6-B90D-0DFD22065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Food Waste?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340B8-9EB4-4E11-A6F6-A77F7683B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Cost of Feedstock</a:t>
            </a:r>
          </a:p>
          <a:p>
            <a:pPr lvl="1"/>
            <a:r>
              <a:rPr lang="en-US" dirty="0"/>
              <a:t>Cost of ton of dairy manure?</a:t>
            </a:r>
          </a:p>
          <a:p>
            <a:pPr lvl="2"/>
            <a:r>
              <a:rPr lang="en-US" dirty="0"/>
              <a:t>Fixed fee</a:t>
            </a:r>
          </a:p>
          <a:p>
            <a:pPr lvl="2"/>
            <a:r>
              <a:rPr lang="en-US" dirty="0"/>
              <a:t>Tied to credits received</a:t>
            </a:r>
          </a:p>
          <a:p>
            <a:pPr lvl="1"/>
            <a:r>
              <a:rPr lang="en-US" dirty="0"/>
              <a:t>Cost of ton of food waste?</a:t>
            </a:r>
          </a:p>
          <a:p>
            <a:pPr lvl="2"/>
            <a:r>
              <a:rPr lang="en-US" dirty="0"/>
              <a:t>Often paid a tipping fee to take</a:t>
            </a:r>
          </a:p>
          <a:p>
            <a:pPr lvl="2"/>
            <a:r>
              <a:rPr lang="en-US" dirty="0"/>
              <a:t>Organics diversion laws require if available</a:t>
            </a:r>
          </a:p>
          <a:p>
            <a:r>
              <a:rPr lang="en-US" dirty="0"/>
              <a:t>Increasing regulatory focus on landfills and food waste</a:t>
            </a:r>
          </a:p>
          <a:p>
            <a:r>
              <a:rPr lang="en-US" dirty="0"/>
              <a:t>New York changed its constitution to include environmental protections…within a week two major landfills sued.</a:t>
            </a:r>
          </a:p>
        </p:txBody>
      </p:sp>
    </p:spTree>
    <p:extLst>
      <p:ext uri="{BB962C8B-B14F-4D97-AF65-F5344CB8AC3E}">
        <p14:creationId xmlns:p14="http://schemas.microsoft.com/office/powerpoint/2010/main" val="11427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8FD66D-18C6-4869-B57A-6A05203B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89418"/>
          </a:xfrm>
        </p:spPr>
        <p:txBody>
          <a:bodyPr>
            <a:normAutofit fontScale="90000"/>
          </a:bodyPr>
          <a:lstStyle/>
          <a:p>
            <a:r>
              <a:rPr lang="en-US" dirty="0"/>
              <a:t>Food Waste Economics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11DB34-6CAD-495E-80D4-5516162A5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524000"/>
            <a:ext cx="7143750" cy="3810000"/>
          </a:xfrm>
        </p:spPr>
      </p:pic>
    </p:spTree>
    <p:extLst>
      <p:ext uri="{BB962C8B-B14F-4D97-AF65-F5344CB8AC3E}">
        <p14:creationId xmlns:p14="http://schemas.microsoft.com/office/powerpoint/2010/main" val="2134679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visen Legal">
      <a:dk1>
        <a:srgbClr val="331F38"/>
      </a:dk1>
      <a:lt1>
        <a:srgbClr val="ECECEC"/>
      </a:lt1>
      <a:dk2>
        <a:srgbClr val="716993"/>
      </a:dk2>
      <a:lt2>
        <a:srgbClr val="ECECEC"/>
      </a:lt2>
      <a:accent1>
        <a:srgbClr val="716993"/>
      </a:accent1>
      <a:accent2>
        <a:srgbClr val="6E9EAF"/>
      </a:accent2>
      <a:accent3>
        <a:srgbClr val="A5A5A5"/>
      </a:accent3>
      <a:accent4>
        <a:srgbClr val="A0C1B8"/>
      </a:accent4>
      <a:accent5>
        <a:srgbClr val="F3E6C1"/>
      </a:accent5>
      <a:accent6>
        <a:srgbClr val="331F38"/>
      </a:accent6>
      <a:hlink>
        <a:srgbClr val="6E9EAF"/>
      </a:hlink>
      <a:folHlink>
        <a:srgbClr val="331F3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od Waste Anaerobic Digestion Project" id="{2AF41551-B3D7-1D4B-ADD6-41A8353AC350}" vid="{A7B75C7C-AB20-BE4D-A3CC-5F3005041A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35AC334C6E764C8421DE907F186EA8" ma:contentTypeVersion="5" ma:contentTypeDescription="Create a new document." ma:contentTypeScope="" ma:versionID="24359f23198665afe4e305c34d60be80">
  <xsd:schema xmlns:xsd="http://www.w3.org/2001/XMLSchema" xmlns:xs="http://www.w3.org/2001/XMLSchema" xmlns:p="http://schemas.microsoft.com/office/2006/metadata/properties" xmlns:ns3="50fd9ba7-5747-4d02-acfb-09fde22e3e44" targetNamespace="http://schemas.microsoft.com/office/2006/metadata/properties" ma:root="true" ma:fieldsID="6929349a5b4892371f5075ad12a1b3cb" ns3:_="">
    <xsd:import namespace="50fd9ba7-5747-4d02-acfb-09fde22e3e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d9ba7-5747-4d02-acfb-09fde22e3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20EA01-1D60-41DC-A619-D4BBD365167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0fd9ba7-5747-4d02-acfb-09fde22e3e44"/>
  </ds:schemaRefs>
</ds:datastoreItem>
</file>

<file path=customXml/itemProps2.xml><?xml version="1.0" encoding="utf-8"?>
<ds:datastoreItem xmlns:ds="http://schemas.openxmlformats.org/officeDocument/2006/customXml" ds:itemID="{D84E48A9-EF6C-4E47-9F5C-E900F233355C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EEFF2126-9ED5-4355-A8F6-EB6C027F9A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Avisen Template</Template>
  <TotalTime>23899</TotalTime>
  <Words>533</Words>
  <Application>Microsoft Office PowerPoint</Application>
  <PresentationFormat>On-screen Show (4:3)</PresentationFormat>
  <Paragraphs>113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Food Waste RNG Project Development</vt:lpstr>
      <vt:lpstr>The US Biogas Market</vt:lpstr>
      <vt:lpstr>RNG potential </vt:lpstr>
      <vt:lpstr>Existing Food waste digestors</vt:lpstr>
      <vt:lpstr>Value of Food Waste RNG</vt:lpstr>
      <vt:lpstr>LCFS Certified Pathways</vt:lpstr>
      <vt:lpstr>LCFS Food Waste </vt:lpstr>
      <vt:lpstr>So why Food Waste?</vt:lpstr>
      <vt:lpstr>Food Waste Economics</vt:lpstr>
      <vt:lpstr>Keys to successful Food Waste Project</vt:lpstr>
      <vt:lpstr>Right Technology</vt:lpstr>
      <vt:lpstr>Right Feedstock Provider</vt:lpstr>
      <vt:lpstr>Right EPC Contractor</vt:lpstr>
      <vt:lpstr>Right Offtake</vt:lpstr>
      <vt:lpstr>Right Financing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Taylor</dc:creator>
  <cp:lastModifiedBy>Todd Taylor</cp:lastModifiedBy>
  <cp:revision>7</cp:revision>
  <dcterms:created xsi:type="dcterms:W3CDTF">2021-02-15T20:26:58Z</dcterms:created>
  <dcterms:modified xsi:type="dcterms:W3CDTF">2022-03-15T17:56:29Z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0x0101008535AC334C6E764C8421DE907F186EA8</vt:lpwstr>
  </property>
</Properties>
</file>