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72" r:id="rId6"/>
    <p:sldId id="262" r:id="rId7"/>
    <p:sldId id="258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67" r:id="rId17"/>
    <p:sldId id="273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02"/>
    <p:restoredTop sz="94613"/>
  </p:normalViewPr>
  <p:slideViewPr>
    <p:cSldViewPr snapToGrid="0" snapToObjects="1">
      <p:cViewPr varScale="1">
        <p:scale>
          <a:sx n="81" d="100"/>
          <a:sy n="81" d="100"/>
        </p:scale>
        <p:origin x="15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946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8B76A888-469B-CA4E-9087-9E913AFB48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6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62CB68F-831F-9A46-9773-EB7DBAE17F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71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0AF6A3C6-6FEA-CB41-A5D6-191B17DCF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007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DCE2D300-13DB-754B-B5C3-AFB421CE32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63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close - up of a logo&#10;&#10;Description automatically generated with low confidence">
            <a:extLst>
              <a:ext uri="{FF2B5EF4-FFF2-40B4-BE49-F238E27FC236}">
                <a16:creationId xmlns:a16="http://schemas.microsoft.com/office/drawing/2014/main" id="{551F5A97-5FCD-E747-A403-93697FE5BC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17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49" y="6356351"/>
            <a:ext cx="308946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24FA7FCC-126D-CC41-8617-9FF4EA016B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8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 with low confidence">
            <a:extLst>
              <a:ext uri="{FF2B5EF4-FFF2-40B4-BE49-F238E27FC236}">
                <a16:creationId xmlns:a16="http://schemas.microsoft.com/office/drawing/2014/main" id="{F1135ED3-9D5F-F24B-B241-8DB4F5C64F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69395" y="290833"/>
            <a:ext cx="5057334" cy="115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2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2">
    <p:bg>
      <p:bgPr>
        <a:gradFill>
          <a:gsLst>
            <a:gs pos="100000">
              <a:schemeClr val="bg1"/>
            </a:gs>
            <a:gs pos="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2D699D27-8931-F749-9D64-64DD5B59E8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23282" y="595135"/>
            <a:ext cx="1887912" cy="1695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979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le 3">
    <p:bg>
      <p:bgPr>
        <a:gradFill>
          <a:gsLst>
            <a:gs pos="100000">
              <a:schemeClr val="accent2"/>
            </a:gs>
            <a:gs pos="0">
              <a:schemeClr val="accent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30DC26F-60D9-D14B-AFFB-873AD1820493}"/>
              </a:ext>
            </a:extLst>
          </p:cNvPr>
          <p:cNvSpPr/>
          <p:nvPr userDrawn="1"/>
        </p:nvSpPr>
        <p:spPr>
          <a:xfrm>
            <a:off x="0" y="416860"/>
            <a:ext cx="9144000" cy="2111188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946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D86EF493-AC80-2043-8E1C-B3B7DB74A2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23282" y="595135"/>
            <a:ext cx="1887912" cy="1695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38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572000" cy="685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380B402-8F28-FE49-95E4-7BC0E370DF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0FAE218-4D5C-8845-8529-2E47C4749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5085" y="1128085"/>
            <a:ext cx="4041843" cy="3293994"/>
          </a:xfrm>
        </p:spPr>
        <p:txBody>
          <a:bodyPr>
            <a:normAutofit fontScale="90000"/>
          </a:bodyPr>
          <a:lstStyle/>
          <a:p>
            <a:pPr algn="l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6B34CDF-F6BC-2A44-A12B-89DB63B8CB9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805085" y="4422079"/>
            <a:ext cx="4041842" cy="1147863"/>
          </a:xfrm>
        </p:spPr>
        <p:txBody>
          <a:bodyPr anchor="ctr">
            <a:normAutofit/>
          </a:bodyPr>
          <a:lstStyle>
            <a:lvl1pPr>
              <a:buNone/>
              <a:defRPr/>
            </a:lvl1pPr>
          </a:lstStyle>
          <a:p>
            <a:pPr algn="l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7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_2">
    <p:bg>
      <p:bgPr>
        <a:gradFill>
          <a:gsLst>
            <a:gs pos="100000">
              <a:schemeClr val="bg1"/>
            </a:gs>
            <a:gs pos="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659" y="3106985"/>
            <a:ext cx="5404317" cy="983359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2D699D27-8931-F749-9D64-64DD5B59E8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0826" y="3027320"/>
            <a:ext cx="894365" cy="80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42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380B402-8F28-FE49-95E4-7BC0E370DF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76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97308886-61FC-3F4A-A789-B13CE71F0F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59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3569E-1668-2B4B-8B5F-BACF1334C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2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0" r:id="rId4"/>
    <p:sldLayoutId id="2147483671" r:id="rId5"/>
    <p:sldLayoutId id="2147483674" r:id="rId6"/>
    <p:sldLayoutId id="2147483672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nir Book" panose="0200050302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25000"/>
            </a:schemeClr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2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25000"/>
            </a:schemeClr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visenlegal.com/" TargetMode="External"/><Relationship Id="rId2" Type="http://schemas.openxmlformats.org/officeDocument/2006/relationships/hyperlink" Target="mailto:ttaylor@avisenlegal.com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6D0F4-6596-5B40-BDAD-A2B25E529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057" y="3185445"/>
            <a:ext cx="7886700" cy="2348665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The Cow Jumped over the Digester – Getting a Dairy RNG Project Financed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C6918-FE03-9F49-B652-357C479B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057" y="5713513"/>
            <a:ext cx="7886700" cy="555125"/>
          </a:xfrm>
        </p:spPr>
        <p:txBody>
          <a:bodyPr>
            <a:noAutofit/>
          </a:bodyPr>
          <a:lstStyle/>
          <a:p>
            <a:r>
              <a:rPr lang="en-US" sz="3600" dirty="0"/>
              <a:t>Avisen Legal – Renewable Energy Lawyers</a:t>
            </a:r>
          </a:p>
        </p:txBody>
      </p:sp>
      <p:pic>
        <p:nvPicPr>
          <p:cNvPr id="1026" name="Picture 2" descr="International Biomass Conference and Expo">
            <a:extLst>
              <a:ext uri="{FF2B5EF4-FFF2-40B4-BE49-F238E27FC236}">
                <a16:creationId xmlns:a16="http://schemas.microsoft.com/office/drawing/2014/main" id="{ACB9B616-BDAE-4084-8E62-08CD955CA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198837"/>
            <a:ext cx="58864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463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FA31A-F8D3-4375-BA83-548B3A5C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Registered Offerings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3A879-04F0-4BAA-AEE5-5CDAA31DC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IPOs, SPACs, Shell/Reverse Mergers</a:t>
            </a:r>
          </a:p>
          <a:p>
            <a:r>
              <a:rPr lang="en-US" dirty="0"/>
              <a:t>Expensive and time-consuming</a:t>
            </a:r>
          </a:p>
          <a:p>
            <a:r>
              <a:rPr lang="en-US" dirty="0"/>
              <a:t>Reliant on market conditions</a:t>
            </a:r>
          </a:p>
          <a:p>
            <a:r>
              <a:rPr lang="en-US" dirty="0"/>
              <a:t>Much more scrutiny about business plans and financials</a:t>
            </a:r>
          </a:p>
          <a:p>
            <a:r>
              <a:rPr lang="en-US" dirty="0"/>
              <a:t>Can be worthwhile if business already established and looking for bigger money to grow</a:t>
            </a:r>
          </a:p>
          <a:p>
            <a:r>
              <a:rPr lang="en-US" dirty="0"/>
              <a:t>SPACs aren’t dead but the SPAC craze is over, having generally failed</a:t>
            </a:r>
          </a:p>
        </p:txBody>
      </p:sp>
    </p:spTree>
    <p:extLst>
      <p:ext uri="{BB962C8B-B14F-4D97-AF65-F5344CB8AC3E}">
        <p14:creationId xmlns:p14="http://schemas.microsoft.com/office/powerpoint/2010/main" val="2384966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14DAC-2D61-4F78-8874-C84316445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D18BF-5B93-41E9-BC8B-6A8842E24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exempt offerings require some business and financial disclosure to investors</a:t>
            </a:r>
          </a:p>
          <a:p>
            <a:r>
              <a:rPr lang="en-US" dirty="0"/>
              <a:t>More required with non-accredited investors</a:t>
            </a:r>
          </a:p>
          <a:p>
            <a:r>
              <a:rPr lang="en-US" dirty="0"/>
              <a:t>No requirement under the rule for most all accredited exemptions (506, 4(a)(2).  None required for 504, even though it allows non-accredited investors</a:t>
            </a:r>
          </a:p>
          <a:p>
            <a:r>
              <a:rPr lang="en-US" dirty="0"/>
              <a:t>Registered offerings, crowdfunding and Regulation A all require certain information, including ongoing reporting</a:t>
            </a:r>
          </a:p>
        </p:txBody>
      </p:sp>
    </p:spTree>
    <p:extLst>
      <p:ext uri="{BB962C8B-B14F-4D97-AF65-F5344CB8AC3E}">
        <p14:creationId xmlns:p14="http://schemas.microsoft.com/office/powerpoint/2010/main" val="3557229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5119C6B-1C8D-4F18-B305-73BFB054A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132" y="207391"/>
            <a:ext cx="7239785" cy="65823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3660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55CAB-AA77-4CD6-AB58-47D409A4A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725106"/>
            <a:ext cx="7886700" cy="4364546"/>
          </a:xfrm>
        </p:spPr>
        <p:txBody>
          <a:bodyPr/>
          <a:lstStyle/>
          <a:p>
            <a:r>
              <a:rPr lang="en-US" dirty="0"/>
              <a:t>Practical, entrepreneurial lawyers</a:t>
            </a:r>
          </a:p>
          <a:p>
            <a:r>
              <a:rPr lang="en-US" dirty="0"/>
              <a:t>Over 20 years working with developers, equity partners, funds, lenders, construction and technology providers</a:t>
            </a:r>
          </a:p>
          <a:p>
            <a:endParaRPr lang="en-US" dirty="0"/>
          </a:p>
          <a:p>
            <a:r>
              <a:rPr lang="en-US" dirty="0"/>
              <a:t>Todd Taylor</a:t>
            </a:r>
          </a:p>
          <a:p>
            <a:r>
              <a:rPr lang="en-US" dirty="0"/>
              <a:t>612 325 5036</a:t>
            </a:r>
          </a:p>
          <a:p>
            <a:r>
              <a:rPr lang="en-US" dirty="0">
                <a:hlinkClick r:id="rId2"/>
              </a:rPr>
              <a:t>ttaylor@avisenlegal.com</a:t>
            </a:r>
            <a:endParaRPr lang="en-US" dirty="0"/>
          </a:p>
          <a:p>
            <a:r>
              <a:rPr lang="en-US" dirty="0">
                <a:hlinkClick r:id="rId3"/>
              </a:rPr>
              <a:t>www.avisenlegal.com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05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F95E43-BC20-42EC-80B7-51B84C32D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967" y="2002412"/>
            <a:ext cx="7962066" cy="285317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D3C9F-6ABF-408A-966C-CC293B53DC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C1AA4FB1-C884-401F-B42D-D35505B06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3313" y="1876572"/>
            <a:ext cx="4749912" cy="485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17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3462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picture containing text, grass, cow, outdoor&#10;&#10;Description automatically generated">
            <a:extLst>
              <a:ext uri="{FF2B5EF4-FFF2-40B4-BE49-F238E27FC236}">
                <a16:creationId xmlns:a16="http://schemas.microsoft.com/office/drawing/2014/main" id="{B4D842A5-9CB9-48EB-AF30-ADE26581E0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8885" y="968508"/>
            <a:ext cx="7026230" cy="5526559"/>
          </a:xfrm>
        </p:spPr>
      </p:pic>
    </p:spTree>
    <p:extLst>
      <p:ext uri="{BB962C8B-B14F-4D97-AF65-F5344CB8AC3E}">
        <p14:creationId xmlns:p14="http://schemas.microsoft.com/office/powerpoint/2010/main" val="233943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67BE7-D628-4A04-A18A-797D3CE1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Developers Dilemma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5358E-D3FE-40AF-871D-72467CF04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Great Idea</a:t>
            </a:r>
          </a:p>
          <a:p>
            <a:r>
              <a:rPr lang="en-US" dirty="0"/>
              <a:t>Great Location</a:t>
            </a:r>
          </a:p>
          <a:p>
            <a:r>
              <a:rPr lang="en-US" dirty="0"/>
              <a:t>Great Technology</a:t>
            </a:r>
          </a:p>
          <a:p>
            <a:r>
              <a:rPr lang="en-US" dirty="0"/>
              <a:t>Great Team</a:t>
            </a:r>
          </a:p>
          <a:p>
            <a:endParaRPr lang="en-US" dirty="0"/>
          </a:p>
          <a:p>
            <a:r>
              <a:rPr lang="en-US" dirty="0"/>
              <a:t>…No Money</a:t>
            </a:r>
          </a:p>
          <a:p>
            <a:pPr lvl="1"/>
            <a:r>
              <a:rPr lang="en-US" dirty="0"/>
              <a:t>Can’t afford permitting</a:t>
            </a:r>
          </a:p>
          <a:p>
            <a:pPr lvl="1"/>
            <a:r>
              <a:rPr lang="en-US" dirty="0"/>
              <a:t>Can’t afford preliminary engineering</a:t>
            </a:r>
          </a:p>
          <a:p>
            <a:pPr lvl="1"/>
            <a:r>
              <a:rPr lang="en-US" dirty="0"/>
              <a:t>Can’t afford experts…Mark is expensive!</a:t>
            </a:r>
          </a:p>
        </p:txBody>
      </p:sp>
    </p:spTree>
    <p:extLst>
      <p:ext uri="{BB962C8B-B14F-4D97-AF65-F5344CB8AC3E}">
        <p14:creationId xmlns:p14="http://schemas.microsoft.com/office/powerpoint/2010/main" val="73595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8FD66D-18C6-4869-B57A-6A05203B9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89418"/>
          </a:xfrm>
        </p:spPr>
        <p:txBody>
          <a:bodyPr>
            <a:normAutofit fontScale="90000"/>
          </a:bodyPr>
          <a:lstStyle/>
          <a:p>
            <a:r>
              <a:rPr lang="en-US" dirty="0"/>
              <a:t>The Solution?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6BEEF-4215-4699-A422-9DE470292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family, Grandma loves you</a:t>
            </a:r>
          </a:p>
          <a:p>
            <a:r>
              <a:rPr lang="en-US" dirty="0"/>
              <a:t>Ask all your friends for money</a:t>
            </a:r>
          </a:p>
          <a:p>
            <a:r>
              <a:rPr lang="en-US" dirty="0"/>
              <a:t>Ask all their friends</a:t>
            </a:r>
          </a:p>
          <a:p>
            <a:r>
              <a:rPr lang="en-US" dirty="0"/>
              <a:t>Email and Text everyone</a:t>
            </a:r>
          </a:p>
          <a:p>
            <a:r>
              <a:rPr lang="en-US" dirty="0"/>
              <a:t>Post on LinkedIn, Facebook, Twitter, Instagram, Tik Tok, Twitch and Discord</a:t>
            </a:r>
          </a:p>
          <a:p>
            <a:r>
              <a:rPr lang="en-US" dirty="0"/>
              <a:t>Hold public investing events in local area</a:t>
            </a:r>
          </a:p>
        </p:txBody>
      </p:sp>
    </p:spTree>
    <p:extLst>
      <p:ext uri="{BB962C8B-B14F-4D97-AF65-F5344CB8AC3E}">
        <p14:creationId xmlns:p14="http://schemas.microsoft.com/office/powerpoint/2010/main" val="2134679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8FD66D-18C6-4869-B57A-6A05203B9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89418"/>
          </a:xfrm>
        </p:spPr>
        <p:txBody>
          <a:bodyPr>
            <a:normAutofit fontScale="90000"/>
          </a:bodyPr>
          <a:lstStyle/>
          <a:p>
            <a:r>
              <a:rPr lang="en-US" dirty="0"/>
              <a:t>The Problem with the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6BEEF-4215-4699-A422-9DE470292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2899"/>
            <a:ext cx="7886700" cy="4944064"/>
          </a:xfrm>
        </p:spPr>
        <p:txBody>
          <a:bodyPr/>
          <a:lstStyle/>
          <a:p>
            <a:r>
              <a:rPr lang="en-US" dirty="0"/>
              <a:t>Federal and State law restrict who can invest and how you can ask</a:t>
            </a:r>
          </a:p>
          <a:p>
            <a:r>
              <a:rPr lang="en-US" dirty="0"/>
              <a:t>Done wrong, </a:t>
            </a:r>
          </a:p>
          <a:p>
            <a:pPr lvl="1"/>
            <a:r>
              <a:rPr lang="en-US" dirty="0"/>
              <a:t>SEC and states can force you to offer to give everyone their money back, with interest</a:t>
            </a:r>
          </a:p>
          <a:p>
            <a:pPr lvl="1"/>
            <a:r>
              <a:rPr lang="en-US" dirty="0"/>
              <a:t>Investors can demand their money back, with interest, plus their lawyers’ fees</a:t>
            </a:r>
          </a:p>
          <a:p>
            <a:pPr lvl="1"/>
            <a:r>
              <a:rPr lang="en-US" dirty="0"/>
              <a:t>SEC and states can fine and even stop you from trying again.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260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1990F-B6E3-48FF-A6CD-9111C58C8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631EB-5B76-41AD-8F23-D44C41710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 offer and sale of stock, LLC units, promissory notes, convertible notes, SAFEs, </a:t>
            </a:r>
            <a:r>
              <a:rPr lang="en-US" dirty="0" err="1"/>
              <a:t>etc</a:t>
            </a:r>
            <a:r>
              <a:rPr lang="en-US" dirty="0"/>
              <a:t> (defined as a “security” under federal and state laws) is regulated.</a:t>
            </a:r>
          </a:p>
          <a:p>
            <a:r>
              <a:rPr lang="en-US" dirty="0"/>
              <a:t>Must either be registered or exempt.</a:t>
            </a:r>
          </a:p>
          <a:p>
            <a:r>
              <a:rPr lang="en-US" dirty="0"/>
              <a:t>Registered means an IPO, a SPAC, Public Shell Merger</a:t>
            </a:r>
          </a:p>
          <a:p>
            <a:r>
              <a:rPr lang="en-US" dirty="0"/>
              <a:t>Exempt means Crowdfunding, Regulation D, Regulation A</a:t>
            </a:r>
          </a:p>
          <a:p>
            <a:r>
              <a:rPr lang="en-US" dirty="0"/>
              <a:t>Must meet requirements of both Federal and State rules…do not always match up</a:t>
            </a:r>
          </a:p>
        </p:txBody>
      </p:sp>
    </p:spTree>
    <p:extLst>
      <p:ext uri="{BB962C8B-B14F-4D97-AF65-F5344CB8AC3E}">
        <p14:creationId xmlns:p14="http://schemas.microsoft.com/office/powerpoint/2010/main" val="1973300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0C150-3A5B-419C-9655-8FAB22CEB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Exemption Offerings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A99CE-BA0A-486E-A432-743B992AE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money raised in exempt offerings than registered offerings, no matter how much hype you hear around SPACs.</a:t>
            </a:r>
          </a:p>
          <a:p>
            <a:r>
              <a:rPr lang="en-US" dirty="0"/>
              <a:t>Exempt offerings limit one of more of the following:</a:t>
            </a:r>
          </a:p>
          <a:p>
            <a:pPr lvl="1"/>
            <a:r>
              <a:rPr lang="en-US" dirty="0"/>
              <a:t>Wealth/income of investors</a:t>
            </a:r>
          </a:p>
          <a:p>
            <a:pPr lvl="1"/>
            <a:r>
              <a:rPr lang="en-US" dirty="0"/>
              <a:t>Advertising to find investors</a:t>
            </a:r>
          </a:p>
          <a:p>
            <a:pPr lvl="1"/>
            <a:r>
              <a:rPr lang="en-US" dirty="0"/>
              <a:t>Number of investors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754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D6DD7-1989-4740-A53B-0EFAE05E9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6116"/>
            <a:ext cx="7886700" cy="1544574"/>
          </a:xfrm>
        </p:spPr>
        <p:txBody>
          <a:bodyPr/>
          <a:lstStyle/>
          <a:p>
            <a:r>
              <a:rPr lang="en-US" dirty="0"/>
              <a:t>Exempt Offerings</a:t>
            </a:r>
          </a:p>
        </p:txBody>
      </p:sp>
      <p:pic>
        <p:nvPicPr>
          <p:cNvPr id="14" name="Content Placeholder 13" descr="Table&#10;&#10;Description automatically generated with low confidence">
            <a:extLst>
              <a:ext uri="{FF2B5EF4-FFF2-40B4-BE49-F238E27FC236}">
                <a16:creationId xmlns:a16="http://schemas.microsoft.com/office/drawing/2014/main" id="{9A1BB7CC-AA12-45AC-9CB4-E90D8BBCD3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2754" y="1366887"/>
            <a:ext cx="8551246" cy="5344998"/>
          </a:xfrm>
        </p:spPr>
      </p:pic>
    </p:spTree>
    <p:extLst>
      <p:ext uri="{BB962C8B-B14F-4D97-AF65-F5344CB8AC3E}">
        <p14:creationId xmlns:p14="http://schemas.microsoft.com/office/powerpoint/2010/main" val="1209812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DD7A8-E052-4214-9F32-0A7D1A197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 Offerings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D0F15-B082-47FC-A370-50E78B28F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Rule 506(b) by far the most used.  Only accredited investors and no advertising.  Over 90% of all offerings.</a:t>
            </a:r>
          </a:p>
          <a:p>
            <a:r>
              <a:rPr lang="en-US" dirty="0"/>
              <a:t>Crowdfunding works only if you can find the crowd.  Not always easy.</a:t>
            </a:r>
          </a:p>
          <a:p>
            <a:r>
              <a:rPr lang="en-US" dirty="0"/>
              <a:t>Regulation A also needs a crowd and has a lot of information requirements.</a:t>
            </a:r>
          </a:p>
          <a:p>
            <a:r>
              <a:rPr lang="en-US" dirty="0"/>
              <a:t>Intrastate offerings only investors and business in state…but was used successfully by a lot of ethanol plants</a:t>
            </a:r>
          </a:p>
        </p:txBody>
      </p:sp>
    </p:spTree>
    <p:extLst>
      <p:ext uri="{BB962C8B-B14F-4D97-AF65-F5344CB8AC3E}">
        <p14:creationId xmlns:p14="http://schemas.microsoft.com/office/powerpoint/2010/main" val="2493835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visen Legal">
      <a:dk1>
        <a:srgbClr val="331F38"/>
      </a:dk1>
      <a:lt1>
        <a:srgbClr val="ECECEC"/>
      </a:lt1>
      <a:dk2>
        <a:srgbClr val="716993"/>
      </a:dk2>
      <a:lt2>
        <a:srgbClr val="ECECEC"/>
      </a:lt2>
      <a:accent1>
        <a:srgbClr val="716993"/>
      </a:accent1>
      <a:accent2>
        <a:srgbClr val="6E9EAF"/>
      </a:accent2>
      <a:accent3>
        <a:srgbClr val="A5A5A5"/>
      </a:accent3>
      <a:accent4>
        <a:srgbClr val="A0C1B8"/>
      </a:accent4>
      <a:accent5>
        <a:srgbClr val="F3E6C1"/>
      </a:accent5>
      <a:accent6>
        <a:srgbClr val="331F38"/>
      </a:accent6>
      <a:hlink>
        <a:srgbClr val="6E9EAF"/>
      </a:hlink>
      <a:folHlink>
        <a:srgbClr val="331F38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od Waste Anaerobic Digestion Project" id="{2AF41551-B3D7-1D4B-ADD6-41A8353AC350}" vid="{A7B75C7C-AB20-BE4D-A3CC-5F3005041A2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35AC334C6E764C8421DE907F186EA8" ma:contentTypeVersion="5" ma:contentTypeDescription="Create a new document." ma:contentTypeScope="" ma:versionID="24359f23198665afe4e305c34d60be80">
  <xsd:schema xmlns:xsd="http://www.w3.org/2001/XMLSchema" xmlns:xs="http://www.w3.org/2001/XMLSchema" xmlns:p="http://schemas.microsoft.com/office/2006/metadata/properties" xmlns:ns3="50fd9ba7-5747-4d02-acfb-09fde22e3e44" targetNamespace="http://schemas.microsoft.com/office/2006/metadata/properties" ma:root="true" ma:fieldsID="6929349a5b4892371f5075ad12a1b3cb" ns3:_="">
    <xsd:import namespace="50fd9ba7-5747-4d02-acfb-09fde22e3e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fd9ba7-5747-4d02-acfb-09fde22e3e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20EA01-1D60-41DC-A619-D4BBD3651673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50fd9ba7-5747-4d02-acfb-09fde22e3e44"/>
  </ds:schemaRefs>
</ds:datastoreItem>
</file>

<file path=customXml/itemProps2.xml><?xml version="1.0" encoding="utf-8"?>
<ds:datastoreItem xmlns:ds="http://schemas.openxmlformats.org/officeDocument/2006/customXml" ds:itemID="{EEFF2126-9ED5-4355-A8F6-EB6C027F9A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4E48A9-EF6C-4E47-9F5C-E900F233355C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Avisen Template</Template>
  <TotalTime>23316</TotalTime>
  <Words>512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Cow Jumped over the Digester – Getting a Dairy RNG Project Financed</vt:lpstr>
      <vt:lpstr>PowerPoint Presentation</vt:lpstr>
      <vt:lpstr>The Developers Dilemma</vt:lpstr>
      <vt:lpstr>The Solution?</vt:lpstr>
      <vt:lpstr>The Problem with the Solution</vt:lpstr>
      <vt:lpstr>Real Solutions</vt:lpstr>
      <vt:lpstr>Exemption Offerings</vt:lpstr>
      <vt:lpstr>Exempt Offerings</vt:lpstr>
      <vt:lpstr>Exempt Offerings</vt:lpstr>
      <vt:lpstr>Registered Offerings</vt:lpstr>
      <vt:lpstr>Offering Materials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Taylor</dc:creator>
  <cp:lastModifiedBy>Todd Taylor</cp:lastModifiedBy>
  <cp:revision>4</cp:revision>
  <dcterms:created xsi:type="dcterms:W3CDTF">2021-02-15T20:26:58Z</dcterms:created>
  <dcterms:modified xsi:type="dcterms:W3CDTF">2022-03-15T19:48:16Z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0x0101008535AC334C6E764C8421DE907F186EA8</vt:lpwstr>
  </property>
</Properties>
</file>